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6" r:id="rId4"/>
    <p:sldId id="259" r:id="rId5"/>
    <p:sldId id="260" r:id="rId6"/>
    <p:sldId id="261" r:id="rId7"/>
    <p:sldId id="26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44" autoAdjust="0"/>
    <p:restoredTop sz="93911" autoAdjust="0"/>
  </p:normalViewPr>
  <p:slideViewPr>
    <p:cSldViewPr snapToGrid="0">
      <p:cViewPr varScale="1">
        <p:scale>
          <a:sx n="68" d="100"/>
          <a:sy n="68"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5FB07-56E2-44F4-904B-34EB5F5C08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E5F7D9-73EF-4B09-97E3-1451E870DA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813090-8BDF-42BA-91F7-BC9274255671}"/>
              </a:ext>
            </a:extLst>
          </p:cNvPr>
          <p:cNvSpPr>
            <a:spLocks noGrp="1"/>
          </p:cNvSpPr>
          <p:nvPr>
            <p:ph type="dt" sz="half" idx="10"/>
          </p:nvPr>
        </p:nvSpPr>
        <p:spPr/>
        <p:txBody>
          <a:bodyPr/>
          <a:lstStyle/>
          <a:p>
            <a:fld id="{ACB4DFE4-328C-4368-9A4C-B68B1F098C64}" type="datetimeFigureOut">
              <a:rPr lang="en-US" smtClean="0"/>
              <a:t>3/7/2018</a:t>
            </a:fld>
            <a:endParaRPr lang="en-US"/>
          </a:p>
        </p:txBody>
      </p:sp>
      <p:sp>
        <p:nvSpPr>
          <p:cNvPr id="5" name="Footer Placeholder 4">
            <a:extLst>
              <a:ext uri="{FF2B5EF4-FFF2-40B4-BE49-F238E27FC236}">
                <a16:creationId xmlns:a16="http://schemas.microsoft.com/office/drawing/2014/main" id="{DD13F129-3173-46C6-80AE-61183CA3BC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7C6C04-8E74-441E-A8C6-C7A529D8242C}"/>
              </a:ext>
            </a:extLst>
          </p:cNvPr>
          <p:cNvSpPr>
            <a:spLocks noGrp="1"/>
          </p:cNvSpPr>
          <p:nvPr>
            <p:ph type="sldNum" sz="quarter" idx="12"/>
          </p:nvPr>
        </p:nvSpPr>
        <p:spPr/>
        <p:txBody>
          <a:bodyPr/>
          <a:lstStyle/>
          <a:p>
            <a:fld id="{4A6087E0-B376-44C5-85FD-0B8D33F4FE2E}" type="slidenum">
              <a:rPr lang="en-US" smtClean="0"/>
              <a:t>‹#›</a:t>
            </a:fld>
            <a:endParaRPr lang="en-US"/>
          </a:p>
        </p:txBody>
      </p:sp>
    </p:spTree>
    <p:extLst>
      <p:ext uri="{BB962C8B-B14F-4D97-AF65-F5344CB8AC3E}">
        <p14:creationId xmlns:p14="http://schemas.microsoft.com/office/powerpoint/2010/main" val="1445562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8335F-3E72-4913-8823-643E2F1411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D10C4C-1438-4407-B4F2-B9024814A6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9B405-FB39-458D-A518-D1EAC64B645A}"/>
              </a:ext>
            </a:extLst>
          </p:cNvPr>
          <p:cNvSpPr>
            <a:spLocks noGrp="1"/>
          </p:cNvSpPr>
          <p:nvPr>
            <p:ph type="dt" sz="half" idx="10"/>
          </p:nvPr>
        </p:nvSpPr>
        <p:spPr/>
        <p:txBody>
          <a:bodyPr/>
          <a:lstStyle/>
          <a:p>
            <a:fld id="{ACB4DFE4-328C-4368-9A4C-B68B1F098C64}" type="datetimeFigureOut">
              <a:rPr lang="en-US" smtClean="0"/>
              <a:t>3/7/2018</a:t>
            </a:fld>
            <a:endParaRPr lang="en-US"/>
          </a:p>
        </p:txBody>
      </p:sp>
      <p:sp>
        <p:nvSpPr>
          <p:cNvPr id="5" name="Footer Placeholder 4">
            <a:extLst>
              <a:ext uri="{FF2B5EF4-FFF2-40B4-BE49-F238E27FC236}">
                <a16:creationId xmlns:a16="http://schemas.microsoft.com/office/drawing/2014/main" id="{61D39591-1FDF-4B9A-B277-1AF6BE82D5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8A552A-B546-4802-9208-C0F9217B6BB7}"/>
              </a:ext>
            </a:extLst>
          </p:cNvPr>
          <p:cNvSpPr>
            <a:spLocks noGrp="1"/>
          </p:cNvSpPr>
          <p:nvPr>
            <p:ph type="sldNum" sz="quarter" idx="12"/>
          </p:nvPr>
        </p:nvSpPr>
        <p:spPr/>
        <p:txBody>
          <a:bodyPr/>
          <a:lstStyle/>
          <a:p>
            <a:fld id="{4A6087E0-B376-44C5-85FD-0B8D33F4FE2E}" type="slidenum">
              <a:rPr lang="en-US" smtClean="0"/>
              <a:t>‹#›</a:t>
            </a:fld>
            <a:endParaRPr lang="en-US"/>
          </a:p>
        </p:txBody>
      </p:sp>
    </p:spTree>
    <p:extLst>
      <p:ext uri="{BB962C8B-B14F-4D97-AF65-F5344CB8AC3E}">
        <p14:creationId xmlns:p14="http://schemas.microsoft.com/office/powerpoint/2010/main" val="386060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88440-1567-4BDC-BE4B-995E83D801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EFB40E-9FAE-42EA-BB4A-12BDEA3D38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E08E5AA-B952-4482-B89C-2FABE6A66394}"/>
              </a:ext>
            </a:extLst>
          </p:cNvPr>
          <p:cNvSpPr>
            <a:spLocks noGrp="1"/>
          </p:cNvSpPr>
          <p:nvPr>
            <p:ph type="dt" sz="half" idx="10"/>
          </p:nvPr>
        </p:nvSpPr>
        <p:spPr/>
        <p:txBody>
          <a:bodyPr/>
          <a:lstStyle/>
          <a:p>
            <a:fld id="{ACB4DFE4-328C-4368-9A4C-B68B1F098C64}" type="datetimeFigureOut">
              <a:rPr lang="en-US" smtClean="0"/>
              <a:t>3/7/2018</a:t>
            </a:fld>
            <a:endParaRPr lang="en-US"/>
          </a:p>
        </p:txBody>
      </p:sp>
      <p:sp>
        <p:nvSpPr>
          <p:cNvPr id="5" name="Footer Placeholder 4">
            <a:extLst>
              <a:ext uri="{FF2B5EF4-FFF2-40B4-BE49-F238E27FC236}">
                <a16:creationId xmlns:a16="http://schemas.microsoft.com/office/drawing/2014/main" id="{59AF9259-06D5-4423-839B-BE09AFF3B3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BED5E9-C7A5-4A20-A9D2-AEE8BF2F9DA9}"/>
              </a:ext>
            </a:extLst>
          </p:cNvPr>
          <p:cNvSpPr>
            <a:spLocks noGrp="1"/>
          </p:cNvSpPr>
          <p:nvPr>
            <p:ph type="sldNum" sz="quarter" idx="12"/>
          </p:nvPr>
        </p:nvSpPr>
        <p:spPr/>
        <p:txBody>
          <a:bodyPr/>
          <a:lstStyle/>
          <a:p>
            <a:fld id="{4A6087E0-B376-44C5-85FD-0B8D33F4FE2E}" type="slidenum">
              <a:rPr lang="en-US" smtClean="0"/>
              <a:t>‹#›</a:t>
            </a:fld>
            <a:endParaRPr lang="en-US"/>
          </a:p>
        </p:txBody>
      </p:sp>
    </p:spTree>
    <p:extLst>
      <p:ext uri="{BB962C8B-B14F-4D97-AF65-F5344CB8AC3E}">
        <p14:creationId xmlns:p14="http://schemas.microsoft.com/office/powerpoint/2010/main" val="385642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55295-D274-4B46-9D0D-E07C7069E2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DC6DB1-B6C9-42F1-A372-4EF6B31932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DE15608-EEBA-40E0-A0BF-3EB53731FBC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BAAEDE6-1BD7-446A-85F2-C3F036A01A9A}"/>
              </a:ext>
            </a:extLst>
          </p:cNvPr>
          <p:cNvSpPr>
            <a:spLocks noGrp="1"/>
          </p:cNvSpPr>
          <p:nvPr>
            <p:ph type="dt" sz="half" idx="10"/>
          </p:nvPr>
        </p:nvSpPr>
        <p:spPr/>
        <p:txBody>
          <a:bodyPr/>
          <a:lstStyle/>
          <a:p>
            <a:fld id="{ACB4DFE4-328C-4368-9A4C-B68B1F098C64}" type="datetimeFigureOut">
              <a:rPr lang="en-US" smtClean="0"/>
              <a:t>3/7/2018</a:t>
            </a:fld>
            <a:endParaRPr lang="en-US"/>
          </a:p>
        </p:txBody>
      </p:sp>
      <p:sp>
        <p:nvSpPr>
          <p:cNvPr id="6" name="Footer Placeholder 5">
            <a:extLst>
              <a:ext uri="{FF2B5EF4-FFF2-40B4-BE49-F238E27FC236}">
                <a16:creationId xmlns:a16="http://schemas.microsoft.com/office/drawing/2014/main" id="{9EE3436A-D2B8-4DF0-BB4B-D1CD7E6C78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EA8475-7BD8-4395-A572-AF74E7C765CF}"/>
              </a:ext>
            </a:extLst>
          </p:cNvPr>
          <p:cNvSpPr>
            <a:spLocks noGrp="1"/>
          </p:cNvSpPr>
          <p:nvPr>
            <p:ph type="sldNum" sz="quarter" idx="12"/>
          </p:nvPr>
        </p:nvSpPr>
        <p:spPr/>
        <p:txBody>
          <a:bodyPr/>
          <a:lstStyle/>
          <a:p>
            <a:fld id="{4A6087E0-B376-44C5-85FD-0B8D33F4FE2E}" type="slidenum">
              <a:rPr lang="en-US" smtClean="0"/>
              <a:t>‹#›</a:t>
            </a:fld>
            <a:endParaRPr lang="en-US"/>
          </a:p>
        </p:txBody>
      </p:sp>
    </p:spTree>
    <p:extLst>
      <p:ext uri="{BB962C8B-B14F-4D97-AF65-F5344CB8AC3E}">
        <p14:creationId xmlns:p14="http://schemas.microsoft.com/office/powerpoint/2010/main" val="3412752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65F5C-CFC4-4B38-99C1-16399757064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41B884-A68A-47B6-8B16-6F4C8BC6C6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FE99C02-3737-4039-8D7A-13F597CE548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48436-13C2-49C3-BAEA-CB92F22070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747D04E-78C6-4B8D-9C90-91CD0916AAB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54CF44-821D-4274-A32F-352AA99D0BC5}"/>
              </a:ext>
            </a:extLst>
          </p:cNvPr>
          <p:cNvSpPr>
            <a:spLocks noGrp="1"/>
          </p:cNvSpPr>
          <p:nvPr>
            <p:ph type="dt" sz="half" idx="10"/>
          </p:nvPr>
        </p:nvSpPr>
        <p:spPr/>
        <p:txBody>
          <a:bodyPr/>
          <a:lstStyle/>
          <a:p>
            <a:fld id="{ACB4DFE4-328C-4368-9A4C-B68B1F098C64}" type="datetimeFigureOut">
              <a:rPr lang="en-US" smtClean="0"/>
              <a:t>3/7/2018</a:t>
            </a:fld>
            <a:endParaRPr lang="en-US"/>
          </a:p>
        </p:txBody>
      </p:sp>
      <p:sp>
        <p:nvSpPr>
          <p:cNvPr id="8" name="Footer Placeholder 7">
            <a:extLst>
              <a:ext uri="{FF2B5EF4-FFF2-40B4-BE49-F238E27FC236}">
                <a16:creationId xmlns:a16="http://schemas.microsoft.com/office/drawing/2014/main" id="{D98F6A95-430E-4F96-8A6E-083B6DDBB4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BFC6381-88DF-4C4E-B29F-31E14F7040C7}"/>
              </a:ext>
            </a:extLst>
          </p:cNvPr>
          <p:cNvSpPr>
            <a:spLocks noGrp="1"/>
          </p:cNvSpPr>
          <p:nvPr>
            <p:ph type="sldNum" sz="quarter" idx="12"/>
          </p:nvPr>
        </p:nvSpPr>
        <p:spPr/>
        <p:txBody>
          <a:bodyPr/>
          <a:lstStyle/>
          <a:p>
            <a:fld id="{4A6087E0-B376-44C5-85FD-0B8D33F4FE2E}" type="slidenum">
              <a:rPr lang="en-US" smtClean="0"/>
              <a:t>‹#›</a:t>
            </a:fld>
            <a:endParaRPr lang="en-US"/>
          </a:p>
        </p:txBody>
      </p:sp>
    </p:spTree>
    <p:extLst>
      <p:ext uri="{BB962C8B-B14F-4D97-AF65-F5344CB8AC3E}">
        <p14:creationId xmlns:p14="http://schemas.microsoft.com/office/powerpoint/2010/main" val="2199052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0D59B-5730-460C-8B7C-948DCEC12E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0437A6D-1CDB-4856-BDB3-8C11105EEDF8}"/>
              </a:ext>
            </a:extLst>
          </p:cNvPr>
          <p:cNvSpPr>
            <a:spLocks noGrp="1"/>
          </p:cNvSpPr>
          <p:nvPr>
            <p:ph type="dt" sz="half" idx="10"/>
          </p:nvPr>
        </p:nvSpPr>
        <p:spPr/>
        <p:txBody>
          <a:bodyPr/>
          <a:lstStyle/>
          <a:p>
            <a:fld id="{ACB4DFE4-328C-4368-9A4C-B68B1F098C64}" type="datetimeFigureOut">
              <a:rPr lang="en-US" smtClean="0"/>
              <a:t>3/7/2018</a:t>
            </a:fld>
            <a:endParaRPr lang="en-US"/>
          </a:p>
        </p:txBody>
      </p:sp>
      <p:sp>
        <p:nvSpPr>
          <p:cNvPr id="4" name="Footer Placeholder 3">
            <a:extLst>
              <a:ext uri="{FF2B5EF4-FFF2-40B4-BE49-F238E27FC236}">
                <a16:creationId xmlns:a16="http://schemas.microsoft.com/office/drawing/2014/main" id="{80569300-FAC3-4361-A076-5A26B7999D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7880B4-C0FA-4C84-91DB-DF6B8AB1E4F7}"/>
              </a:ext>
            </a:extLst>
          </p:cNvPr>
          <p:cNvSpPr>
            <a:spLocks noGrp="1"/>
          </p:cNvSpPr>
          <p:nvPr>
            <p:ph type="sldNum" sz="quarter" idx="12"/>
          </p:nvPr>
        </p:nvSpPr>
        <p:spPr/>
        <p:txBody>
          <a:bodyPr/>
          <a:lstStyle/>
          <a:p>
            <a:fld id="{4A6087E0-B376-44C5-85FD-0B8D33F4FE2E}" type="slidenum">
              <a:rPr lang="en-US" smtClean="0"/>
              <a:t>‹#›</a:t>
            </a:fld>
            <a:endParaRPr lang="en-US"/>
          </a:p>
        </p:txBody>
      </p:sp>
    </p:spTree>
    <p:extLst>
      <p:ext uri="{BB962C8B-B14F-4D97-AF65-F5344CB8AC3E}">
        <p14:creationId xmlns:p14="http://schemas.microsoft.com/office/powerpoint/2010/main" val="1072871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62477D-132C-46F1-8302-22695C353716}"/>
              </a:ext>
            </a:extLst>
          </p:cNvPr>
          <p:cNvSpPr>
            <a:spLocks noGrp="1"/>
          </p:cNvSpPr>
          <p:nvPr>
            <p:ph type="dt" sz="half" idx="10"/>
          </p:nvPr>
        </p:nvSpPr>
        <p:spPr/>
        <p:txBody>
          <a:bodyPr/>
          <a:lstStyle/>
          <a:p>
            <a:fld id="{ACB4DFE4-328C-4368-9A4C-B68B1F098C64}" type="datetimeFigureOut">
              <a:rPr lang="en-US" smtClean="0"/>
              <a:t>3/7/2018</a:t>
            </a:fld>
            <a:endParaRPr lang="en-US"/>
          </a:p>
        </p:txBody>
      </p:sp>
      <p:sp>
        <p:nvSpPr>
          <p:cNvPr id="3" name="Footer Placeholder 2">
            <a:extLst>
              <a:ext uri="{FF2B5EF4-FFF2-40B4-BE49-F238E27FC236}">
                <a16:creationId xmlns:a16="http://schemas.microsoft.com/office/drawing/2014/main" id="{1E291D2A-4746-4554-AC64-5FB7287BF0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429A43-DD54-4421-97F7-F0EEFCC4B0F8}"/>
              </a:ext>
            </a:extLst>
          </p:cNvPr>
          <p:cNvSpPr>
            <a:spLocks noGrp="1"/>
          </p:cNvSpPr>
          <p:nvPr>
            <p:ph type="sldNum" sz="quarter" idx="12"/>
          </p:nvPr>
        </p:nvSpPr>
        <p:spPr/>
        <p:txBody>
          <a:bodyPr/>
          <a:lstStyle/>
          <a:p>
            <a:fld id="{4A6087E0-B376-44C5-85FD-0B8D33F4FE2E}" type="slidenum">
              <a:rPr lang="en-US" smtClean="0"/>
              <a:t>‹#›</a:t>
            </a:fld>
            <a:endParaRPr lang="en-US"/>
          </a:p>
        </p:txBody>
      </p:sp>
    </p:spTree>
    <p:extLst>
      <p:ext uri="{BB962C8B-B14F-4D97-AF65-F5344CB8AC3E}">
        <p14:creationId xmlns:p14="http://schemas.microsoft.com/office/powerpoint/2010/main" val="148357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E927D-EDBF-4561-B777-BF597EA9C6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F5D352-DE42-4792-8B9A-73A90E7334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32F9A6-F6C4-493A-ADF6-BBE80DAF1E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AFC6EB-4A35-46A9-8DC0-4173643E4D89}"/>
              </a:ext>
            </a:extLst>
          </p:cNvPr>
          <p:cNvSpPr>
            <a:spLocks noGrp="1"/>
          </p:cNvSpPr>
          <p:nvPr>
            <p:ph type="dt" sz="half" idx="10"/>
          </p:nvPr>
        </p:nvSpPr>
        <p:spPr/>
        <p:txBody>
          <a:bodyPr/>
          <a:lstStyle/>
          <a:p>
            <a:fld id="{ACB4DFE4-328C-4368-9A4C-B68B1F098C64}" type="datetimeFigureOut">
              <a:rPr lang="en-US" smtClean="0"/>
              <a:t>3/7/2018</a:t>
            </a:fld>
            <a:endParaRPr lang="en-US"/>
          </a:p>
        </p:txBody>
      </p:sp>
      <p:sp>
        <p:nvSpPr>
          <p:cNvPr id="6" name="Footer Placeholder 5">
            <a:extLst>
              <a:ext uri="{FF2B5EF4-FFF2-40B4-BE49-F238E27FC236}">
                <a16:creationId xmlns:a16="http://schemas.microsoft.com/office/drawing/2014/main" id="{59C2119E-CEFB-46D9-A543-7DDF60D2BB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03072B-8255-4BD2-B6C0-F55F1EC7C4FD}"/>
              </a:ext>
            </a:extLst>
          </p:cNvPr>
          <p:cNvSpPr>
            <a:spLocks noGrp="1"/>
          </p:cNvSpPr>
          <p:nvPr>
            <p:ph type="sldNum" sz="quarter" idx="12"/>
          </p:nvPr>
        </p:nvSpPr>
        <p:spPr/>
        <p:txBody>
          <a:bodyPr/>
          <a:lstStyle/>
          <a:p>
            <a:fld id="{4A6087E0-B376-44C5-85FD-0B8D33F4FE2E}" type="slidenum">
              <a:rPr lang="en-US" smtClean="0"/>
              <a:t>‹#›</a:t>
            </a:fld>
            <a:endParaRPr lang="en-US"/>
          </a:p>
        </p:txBody>
      </p:sp>
    </p:spTree>
    <p:extLst>
      <p:ext uri="{BB962C8B-B14F-4D97-AF65-F5344CB8AC3E}">
        <p14:creationId xmlns:p14="http://schemas.microsoft.com/office/powerpoint/2010/main" val="847099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72527-F0FE-4349-A3CC-8E7DD537E8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61EA6C-8FD0-4A2A-9405-4092D0B739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B06051-C8E8-4840-B642-C5856B6F96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6C631FA-0B28-4531-B42F-364D6EC01967}"/>
              </a:ext>
            </a:extLst>
          </p:cNvPr>
          <p:cNvSpPr>
            <a:spLocks noGrp="1"/>
          </p:cNvSpPr>
          <p:nvPr>
            <p:ph type="dt" sz="half" idx="10"/>
          </p:nvPr>
        </p:nvSpPr>
        <p:spPr/>
        <p:txBody>
          <a:bodyPr/>
          <a:lstStyle/>
          <a:p>
            <a:fld id="{ACB4DFE4-328C-4368-9A4C-B68B1F098C64}" type="datetimeFigureOut">
              <a:rPr lang="en-US" smtClean="0"/>
              <a:t>3/7/2018</a:t>
            </a:fld>
            <a:endParaRPr lang="en-US"/>
          </a:p>
        </p:txBody>
      </p:sp>
      <p:sp>
        <p:nvSpPr>
          <p:cNvPr id="6" name="Footer Placeholder 5">
            <a:extLst>
              <a:ext uri="{FF2B5EF4-FFF2-40B4-BE49-F238E27FC236}">
                <a16:creationId xmlns:a16="http://schemas.microsoft.com/office/drawing/2014/main" id="{4D76B281-8FC5-458E-9A74-318216F7B0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753D0A-C1B6-42BB-916B-4E49C65BB5F3}"/>
              </a:ext>
            </a:extLst>
          </p:cNvPr>
          <p:cNvSpPr>
            <a:spLocks noGrp="1"/>
          </p:cNvSpPr>
          <p:nvPr>
            <p:ph type="sldNum" sz="quarter" idx="12"/>
          </p:nvPr>
        </p:nvSpPr>
        <p:spPr/>
        <p:txBody>
          <a:bodyPr/>
          <a:lstStyle/>
          <a:p>
            <a:fld id="{4A6087E0-B376-44C5-85FD-0B8D33F4FE2E}" type="slidenum">
              <a:rPr lang="en-US" smtClean="0"/>
              <a:t>‹#›</a:t>
            </a:fld>
            <a:endParaRPr lang="en-US"/>
          </a:p>
        </p:txBody>
      </p:sp>
    </p:spTree>
    <p:extLst>
      <p:ext uri="{BB962C8B-B14F-4D97-AF65-F5344CB8AC3E}">
        <p14:creationId xmlns:p14="http://schemas.microsoft.com/office/powerpoint/2010/main" val="1734792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531D1-3E8A-451A-B088-DD3373A998C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11E045-1377-49CF-AA3E-8F138000118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728EC3-7F9F-40FF-B816-806F9345F946}"/>
              </a:ext>
            </a:extLst>
          </p:cNvPr>
          <p:cNvSpPr>
            <a:spLocks noGrp="1"/>
          </p:cNvSpPr>
          <p:nvPr>
            <p:ph type="dt" sz="half" idx="10"/>
          </p:nvPr>
        </p:nvSpPr>
        <p:spPr/>
        <p:txBody>
          <a:bodyPr/>
          <a:lstStyle/>
          <a:p>
            <a:fld id="{ACB4DFE4-328C-4368-9A4C-B68B1F098C64}" type="datetimeFigureOut">
              <a:rPr lang="en-US" smtClean="0"/>
              <a:t>3/7/2018</a:t>
            </a:fld>
            <a:endParaRPr lang="en-US"/>
          </a:p>
        </p:txBody>
      </p:sp>
      <p:sp>
        <p:nvSpPr>
          <p:cNvPr id="5" name="Footer Placeholder 4">
            <a:extLst>
              <a:ext uri="{FF2B5EF4-FFF2-40B4-BE49-F238E27FC236}">
                <a16:creationId xmlns:a16="http://schemas.microsoft.com/office/drawing/2014/main" id="{71229208-A28E-4C4E-A962-EAC07CDB42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5C05A-DC73-426E-8146-86822F3E398A}"/>
              </a:ext>
            </a:extLst>
          </p:cNvPr>
          <p:cNvSpPr>
            <a:spLocks noGrp="1"/>
          </p:cNvSpPr>
          <p:nvPr>
            <p:ph type="sldNum" sz="quarter" idx="12"/>
          </p:nvPr>
        </p:nvSpPr>
        <p:spPr/>
        <p:txBody>
          <a:bodyPr/>
          <a:lstStyle/>
          <a:p>
            <a:fld id="{4A6087E0-B376-44C5-85FD-0B8D33F4FE2E}" type="slidenum">
              <a:rPr lang="en-US" smtClean="0"/>
              <a:t>‹#›</a:t>
            </a:fld>
            <a:endParaRPr lang="en-US"/>
          </a:p>
        </p:txBody>
      </p:sp>
    </p:spTree>
    <p:extLst>
      <p:ext uri="{BB962C8B-B14F-4D97-AF65-F5344CB8AC3E}">
        <p14:creationId xmlns:p14="http://schemas.microsoft.com/office/powerpoint/2010/main" val="2135352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BDD6DE-D350-4D67-8C38-551F1DF060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CD9796-BFE1-4B72-8C0C-984C958D582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375D67-1F3C-4501-ACD1-D002B59B853E}"/>
              </a:ext>
            </a:extLst>
          </p:cNvPr>
          <p:cNvSpPr>
            <a:spLocks noGrp="1"/>
          </p:cNvSpPr>
          <p:nvPr>
            <p:ph type="dt" sz="half" idx="10"/>
          </p:nvPr>
        </p:nvSpPr>
        <p:spPr/>
        <p:txBody>
          <a:bodyPr/>
          <a:lstStyle/>
          <a:p>
            <a:fld id="{ACB4DFE4-328C-4368-9A4C-B68B1F098C64}" type="datetimeFigureOut">
              <a:rPr lang="en-US" smtClean="0"/>
              <a:t>3/7/2018</a:t>
            </a:fld>
            <a:endParaRPr lang="en-US"/>
          </a:p>
        </p:txBody>
      </p:sp>
      <p:sp>
        <p:nvSpPr>
          <p:cNvPr id="5" name="Footer Placeholder 4">
            <a:extLst>
              <a:ext uri="{FF2B5EF4-FFF2-40B4-BE49-F238E27FC236}">
                <a16:creationId xmlns:a16="http://schemas.microsoft.com/office/drawing/2014/main" id="{0AEE6BB5-FEDC-4B79-9C16-E3A69C29DC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B22F8C-B9C5-424F-B790-4406E5BBDB71}"/>
              </a:ext>
            </a:extLst>
          </p:cNvPr>
          <p:cNvSpPr>
            <a:spLocks noGrp="1"/>
          </p:cNvSpPr>
          <p:nvPr>
            <p:ph type="sldNum" sz="quarter" idx="12"/>
          </p:nvPr>
        </p:nvSpPr>
        <p:spPr/>
        <p:txBody>
          <a:bodyPr/>
          <a:lstStyle/>
          <a:p>
            <a:fld id="{4A6087E0-B376-44C5-85FD-0B8D33F4FE2E}" type="slidenum">
              <a:rPr lang="en-US" smtClean="0"/>
              <a:t>‹#›</a:t>
            </a:fld>
            <a:endParaRPr lang="en-US"/>
          </a:p>
        </p:txBody>
      </p:sp>
    </p:spTree>
    <p:extLst>
      <p:ext uri="{BB962C8B-B14F-4D97-AF65-F5344CB8AC3E}">
        <p14:creationId xmlns:p14="http://schemas.microsoft.com/office/powerpoint/2010/main" val="1034164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51AA5C-F02F-4FF5-A0C3-7F697075B4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3C8A05-2604-4135-A360-F176E4809C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29352C-674F-48E0-BC5C-AEC0B337BE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B4DFE4-328C-4368-9A4C-B68B1F098C64}" type="datetimeFigureOut">
              <a:rPr lang="en-US" smtClean="0"/>
              <a:t>3/7/2018</a:t>
            </a:fld>
            <a:endParaRPr lang="en-US"/>
          </a:p>
        </p:txBody>
      </p:sp>
      <p:sp>
        <p:nvSpPr>
          <p:cNvPr id="5" name="Footer Placeholder 4">
            <a:extLst>
              <a:ext uri="{FF2B5EF4-FFF2-40B4-BE49-F238E27FC236}">
                <a16:creationId xmlns:a16="http://schemas.microsoft.com/office/drawing/2014/main" id="{512DDB6C-8867-445E-910E-9D643359AA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0C8796-F1A3-41B6-8A1A-257D4B7F07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6087E0-B376-44C5-85FD-0B8D33F4FE2E}" type="slidenum">
              <a:rPr lang="en-US" smtClean="0"/>
              <a:t>‹#›</a:t>
            </a:fld>
            <a:endParaRPr lang="en-US"/>
          </a:p>
        </p:txBody>
      </p:sp>
    </p:spTree>
    <p:extLst>
      <p:ext uri="{BB962C8B-B14F-4D97-AF65-F5344CB8AC3E}">
        <p14:creationId xmlns:p14="http://schemas.microsoft.com/office/powerpoint/2010/main" val="1330104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media2.m4a"/><Relationship Id="rId7" Type="http://schemas.openxmlformats.org/officeDocument/2006/relationships/image" Target="../media/image4.png"/><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3.png"/><Relationship Id="rId11" Type="http://schemas.openxmlformats.org/officeDocument/2006/relationships/image" Target="../media/image1.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audio" Target="../media/media3.m4a"/><Relationship Id="rId7" Type="http://schemas.openxmlformats.org/officeDocument/2006/relationships/image" Target="../media/image9.png"/><Relationship Id="rId12" Type="http://schemas.openxmlformats.org/officeDocument/2006/relationships/image" Target="../media/image1.png"/><Relationship Id="rId2" Type="http://schemas.microsoft.com/office/2007/relationships/media" Target="../media/media3.m4a"/><Relationship Id="rId1" Type="http://schemas.openxmlformats.org/officeDocument/2006/relationships/tags" Target="../tags/tag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hyperlink" Target="https://www.youtube.com/watch?v=CJdT6QcSbQ0" TargetMode="External"/><Relationship Id="rId10" Type="http://schemas.openxmlformats.org/officeDocument/2006/relationships/image" Target="../media/image12.png"/><Relationship Id="rId4" Type="http://schemas.openxmlformats.org/officeDocument/2006/relationships/slideLayout" Target="../slideLayouts/slideLayout4.xml"/><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audio" Target="../media/media4.m4a"/><Relationship Id="rId7" Type="http://schemas.openxmlformats.org/officeDocument/2006/relationships/image" Target="../media/image16.png"/><Relationship Id="rId12" Type="http://schemas.openxmlformats.org/officeDocument/2006/relationships/image" Target="../media/image1.png"/><Relationship Id="rId2" Type="http://schemas.microsoft.com/office/2007/relationships/media" Target="../media/media4.m4a"/><Relationship Id="rId1" Type="http://schemas.openxmlformats.org/officeDocument/2006/relationships/tags" Target="../tags/tag3.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slideLayout" Target="../slideLayouts/slideLayout4.xml"/><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4.xml"/><Relationship Id="rId6" Type="http://schemas.openxmlformats.org/officeDocument/2006/relationships/image" Target="../media/image1.png"/><Relationship Id="rId5" Type="http://schemas.openxmlformats.org/officeDocument/2006/relationships/image" Target="../media/image21.png"/><Relationship Id="rId4"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7" Type="http://schemas.openxmlformats.org/officeDocument/2006/relationships/image" Target="../media/image1.png"/><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hyperlink" Target="http://isite.lps.org/cmorgan/web/documents/WorstMistake_000.pdf" TargetMode="External"/><Relationship Id="rId5" Type="http://schemas.openxmlformats.org/officeDocument/2006/relationships/hyperlink" Target="https://www.youtube.com/watch?v=PUwmA3Q0_OE&amp;t" TargetMode="External"/><Relationship Id="rId4"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image" Target="../media/image1.png"/><Relationship Id="rId2" Type="http://schemas.microsoft.com/office/2007/relationships/media" Target="../media/media7.m4a"/><Relationship Id="rId1" Type="http://schemas.openxmlformats.org/officeDocument/2006/relationships/tags" Target="../tags/tag6.xml"/><Relationship Id="rId6" Type="http://schemas.openxmlformats.org/officeDocument/2006/relationships/image" Target="../media/image22.png"/><Relationship Id="rId5" Type="http://schemas.openxmlformats.org/officeDocument/2006/relationships/hyperlink" Target="https://www.youtube.com/watch?v=QwZ4s8Fsv94&amp;list=PLhzqSO983AmHwWvGwccC46gs0SNObwnZX" TargetMode="External"/><Relationship Id="rId4"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209800" y="1371601"/>
            <a:ext cx="7772400" cy="2228850"/>
          </a:xfrm>
        </p:spPr>
        <p:txBody>
          <a:bodyPr>
            <a:normAutofit fontScale="90000"/>
          </a:bodyPr>
          <a:lstStyle/>
          <a:p>
            <a:r>
              <a:rPr lang="en-US" dirty="0"/>
              <a:t>SOC 218 </a:t>
            </a:r>
            <a:br>
              <a:rPr lang="en-US" dirty="0"/>
            </a:br>
            <a:r>
              <a:rPr lang="en-US"/>
              <a:t>Lecture </a:t>
            </a:r>
            <a:r>
              <a:rPr lang="en-US" dirty="0"/>
              <a:t>6</a:t>
            </a:r>
            <a:r>
              <a:rPr lang="en-US"/>
              <a:t>-chapters </a:t>
            </a:r>
            <a:r>
              <a:rPr lang="en-US" dirty="0"/>
              <a:t>10 &amp; 11</a:t>
            </a:r>
          </a:p>
        </p:txBody>
      </p:sp>
      <p:sp>
        <p:nvSpPr>
          <p:cNvPr id="7" name="Subtitle 6"/>
          <p:cNvSpPr>
            <a:spLocks noGrp="1"/>
          </p:cNvSpPr>
          <p:nvPr>
            <p:ph type="subTitle" idx="1"/>
          </p:nvPr>
        </p:nvSpPr>
        <p:spPr/>
        <p:txBody>
          <a:bodyPr>
            <a:normAutofit/>
          </a:bodyPr>
          <a:lstStyle/>
          <a:p>
            <a:r>
              <a:rPr lang="en-US" dirty="0"/>
              <a:t>These slides contain one short-answer essay. This item appears in </a:t>
            </a:r>
            <a:r>
              <a:rPr lang="en-US" dirty="0">
                <a:solidFill>
                  <a:srgbClr val="C00000"/>
                </a:solidFill>
              </a:rPr>
              <a:t>red</a:t>
            </a:r>
            <a:endParaRPr lang="en-US" dirty="0"/>
          </a:p>
        </p:txBody>
      </p:sp>
      <p:pic>
        <p:nvPicPr>
          <p:cNvPr id="8" name="Audio 7">
            <a:hlinkClick r:id="" action="ppaction://media"/>
            <a:extLst>
              <a:ext uri="{FF2B5EF4-FFF2-40B4-BE49-F238E27FC236}">
                <a16:creationId xmlns:a16="http://schemas.microsoft.com/office/drawing/2014/main" id="{062D02EF-2990-42E9-980A-B091C0D9865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28649624"/>
      </p:ext>
    </p:extLst>
  </p:cSld>
  <p:clrMapOvr>
    <a:masterClrMapping/>
  </p:clrMapOvr>
  <mc:AlternateContent xmlns:mc="http://schemas.openxmlformats.org/markup-compatibility/2006">
    <mc:Choice xmlns:p14="http://schemas.microsoft.com/office/powerpoint/2010/main" Requires="p14">
      <p:transition spd="slow" p14:dur="2000" advTm="13823"/>
    </mc:Choice>
    <mc:Fallback>
      <p:transition spd="slow" advTm="138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29141-5DDD-4BE2-A82E-5674978C3D43}"/>
              </a:ext>
            </a:extLst>
          </p:cNvPr>
          <p:cNvSpPr>
            <a:spLocks noGrp="1"/>
          </p:cNvSpPr>
          <p:nvPr>
            <p:ph type="title"/>
          </p:nvPr>
        </p:nvSpPr>
        <p:spPr>
          <a:xfrm>
            <a:off x="914400" y="245857"/>
            <a:ext cx="10515600" cy="403196"/>
          </a:xfrm>
        </p:spPr>
        <p:txBody>
          <a:bodyPr>
            <a:normAutofit fontScale="90000"/>
          </a:bodyPr>
          <a:lstStyle/>
          <a:p>
            <a:pPr algn="ctr"/>
            <a:r>
              <a:rPr lang="en-US" sz="3200" dirty="0"/>
              <a:t>Anatomically Modern Humans and Behavioral Modernity</a:t>
            </a:r>
          </a:p>
        </p:txBody>
      </p:sp>
      <p:sp>
        <p:nvSpPr>
          <p:cNvPr id="3" name="Content Placeholder 2">
            <a:extLst>
              <a:ext uri="{FF2B5EF4-FFF2-40B4-BE49-F238E27FC236}">
                <a16:creationId xmlns:a16="http://schemas.microsoft.com/office/drawing/2014/main" id="{6BD90870-0226-4A9F-AD74-FA7CA2AC4371}"/>
              </a:ext>
            </a:extLst>
          </p:cNvPr>
          <p:cNvSpPr>
            <a:spLocks noGrp="1"/>
          </p:cNvSpPr>
          <p:nvPr>
            <p:ph sz="half" idx="1"/>
          </p:nvPr>
        </p:nvSpPr>
        <p:spPr>
          <a:xfrm>
            <a:off x="198782" y="768626"/>
            <a:ext cx="7827271" cy="6089373"/>
          </a:xfrm>
        </p:spPr>
        <p:txBody>
          <a:bodyPr>
            <a:normAutofit/>
          </a:bodyPr>
          <a:lstStyle/>
          <a:p>
            <a:r>
              <a:rPr lang="en-US" dirty="0"/>
              <a:t>AMH’s arrive, 200k </a:t>
            </a:r>
            <a:r>
              <a:rPr lang="en-US" dirty="0" err="1"/>
              <a:t>b.p</a:t>
            </a:r>
            <a:r>
              <a:rPr lang="en-US" dirty="0"/>
              <a:t>.</a:t>
            </a:r>
          </a:p>
          <a:p>
            <a:pPr lvl="1"/>
            <a:r>
              <a:rPr lang="en-US" dirty="0"/>
              <a:t>Discovered in Ethiopia, 1967</a:t>
            </a:r>
          </a:p>
          <a:p>
            <a:pPr lvl="2"/>
            <a:r>
              <a:rPr lang="en-US" sz="1800" dirty="0"/>
              <a:t>Additional skulls discovered in 1997 near village of </a:t>
            </a:r>
            <a:r>
              <a:rPr lang="en-US" sz="1800" dirty="0" err="1"/>
              <a:t>Hetro</a:t>
            </a:r>
            <a:r>
              <a:rPr lang="en-US" sz="1800" dirty="0"/>
              <a:t> in Ethiopia, dated to exist 195k </a:t>
            </a:r>
            <a:r>
              <a:rPr lang="en-US" sz="1800" dirty="0" err="1"/>
              <a:t>b.p</a:t>
            </a:r>
            <a:r>
              <a:rPr lang="en-US" sz="1800" dirty="0"/>
              <a:t>.</a:t>
            </a:r>
          </a:p>
          <a:p>
            <a:pPr lvl="2"/>
            <a:r>
              <a:rPr lang="en-US" sz="1800" dirty="0"/>
              <a:t>Earlier discoveries in Europe of specimens dated later than the skulls found in Africa, called </a:t>
            </a:r>
            <a:r>
              <a:rPr lang="en-US" sz="1800" i="1" dirty="0"/>
              <a:t>Cro-Magnon</a:t>
            </a:r>
          </a:p>
          <a:p>
            <a:pPr lvl="3"/>
            <a:r>
              <a:rPr lang="en-US" sz="1600" dirty="0"/>
              <a:t>Rock shelters in France made by early AMH’s</a:t>
            </a:r>
          </a:p>
          <a:p>
            <a:r>
              <a:rPr lang="en-US" dirty="0"/>
              <a:t>Symbolic culture arrives, 164k </a:t>
            </a:r>
            <a:r>
              <a:rPr lang="en-US" dirty="0" err="1"/>
              <a:t>b.p</a:t>
            </a:r>
            <a:r>
              <a:rPr lang="en-US" dirty="0"/>
              <a:t>.</a:t>
            </a:r>
          </a:p>
          <a:p>
            <a:pPr lvl="1"/>
            <a:r>
              <a:rPr lang="en-US" dirty="0"/>
              <a:t>Discovered in South Africa, 2007</a:t>
            </a:r>
          </a:p>
          <a:p>
            <a:pPr lvl="2"/>
            <a:r>
              <a:rPr lang="en-US" sz="1800" dirty="0"/>
              <a:t>Many more artifacts with later dates discovered earlier in Europe and the Middle East</a:t>
            </a:r>
          </a:p>
          <a:p>
            <a:pPr lvl="3"/>
            <a:r>
              <a:rPr lang="en-US" sz="1600" dirty="0"/>
              <a:t> Venus of Willendorf, Austria 30k to 22k </a:t>
            </a:r>
            <a:r>
              <a:rPr lang="en-US" sz="1600" dirty="0" err="1"/>
              <a:t>b.p</a:t>
            </a:r>
            <a:r>
              <a:rPr lang="en-US" sz="1600" dirty="0"/>
              <a:t>.</a:t>
            </a:r>
          </a:p>
          <a:p>
            <a:pPr lvl="3"/>
            <a:r>
              <a:rPr lang="en-US" sz="1600" dirty="0"/>
              <a:t> Cave paintings at Lascaux, France 20k </a:t>
            </a:r>
            <a:r>
              <a:rPr lang="en-US" sz="1600" dirty="0" err="1"/>
              <a:t>b.p</a:t>
            </a:r>
            <a:r>
              <a:rPr lang="en-US" sz="1600" dirty="0"/>
              <a:t>.</a:t>
            </a:r>
          </a:p>
          <a:p>
            <a:r>
              <a:rPr lang="en-US" sz="2600" dirty="0"/>
              <a:t> Multi-generational families</a:t>
            </a:r>
          </a:p>
          <a:p>
            <a:pPr lvl="1"/>
            <a:r>
              <a:rPr lang="en-US" sz="2200" dirty="0"/>
              <a:t>45k </a:t>
            </a:r>
            <a:r>
              <a:rPr lang="en-US" sz="2200" dirty="0" err="1"/>
              <a:t>b.p</a:t>
            </a:r>
            <a:r>
              <a:rPr lang="en-US" sz="2200" dirty="0"/>
              <a:t>. ratio of adults to children grew rapidly</a:t>
            </a:r>
          </a:p>
          <a:p>
            <a:pPr lvl="2"/>
            <a:r>
              <a:rPr lang="en-US" sz="1800" dirty="0"/>
              <a:t>Wear on the molars indicates age of specimen</a:t>
            </a:r>
          </a:p>
          <a:p>
            <a:pPr lvl="2"/>
            <a:r>
              <a:rPr lang="en-US" sz="1800" dirty="0"/>
              <a:t>Presence of parents and grandparents aided in the transmission of knowledge; hence allowing culture to flourish</a:t>
            </a:r>
          </a:p>
        </p:txBody>
      </p:sp>
      <p:pic>
        <p:nvPicPr>
          <p:cNvPr id="5" name="Content Placeholder 4">
            <a:extLst>
              <a:ext uri="{FF2B5EF4-FFF2-40B4-BE49-F238E27FC236}">
                <a16:creationId xmlns:a16="http://schemas.microsoft.com/office/drawing/2014/main" id="{6E3E5F0B-ECA9-4F9E-BAED-B0265FB1BAAD}"/>
              </a:ext>
            </a:extLst>
          </p:cNvPr>
          <p:cNvPicPr>
            <a:picLocks noGrp="1" noChangeAspect="1"/>
          </p:cNvPicPr>
          <p:nvPr>
            <p:ph sz="half" idx="2"/>
          </p:nvPr>
        </p:nvPicPr>
        <p:blipFill>
          <a:blip r:embed="rId5"/>
          <a:stretch>
            <a:fillRect/>
          </a:stretch>
        </p:blipFill>
        <p:spPr>
          <a:xfrm>
            <a:off x="8026055" y="927652"/>
            <a:ext cx="2032160" cy="1743607"/>
          </a:xfrm>
          <a:prstGeom prst="rect">
            <a:avLst/>
          </a:prstGeom>
        </p:spPr>
      </p:pic>
      <p:pic>
        <p:nvPicPr>
          <p:cNvPr id="6" name="Picture 5">
            <a:extLst>
              <a:ext uri="{FF2B5EF4-FFF2-40B4-BE49-F238E27FC236}">
                <a16:creationId xmlns:a16="http://schemas.microsoft.com/office/drawing/2014/main" id="{C6D7392B-5A20-467D-AC8B-27DC56B4A416}"/>
              </a:ext>
            </a:extLst>
          </p:cNvPr>
          <p:cNvPicPr>
            <a:picLocks noChangeAspect="1"/>
          </p:cNvPicPr>
          <p:nvPr/>
        </p:nvPicPr>
        <p:blipFill>
          <a:blip r:embed="rId6"/>
          <a:stretch>
            <a:fillRect/>
          </a:stretch>
        </p:blipFill>
        <p:spPr>
          <a:xfrm>
            <a:off x="10058215" y="927652"/>
            <a:ext cx="2133785" cy="1743607"/>
          </a:xfrm>
          <a:prstGeom prst="rect">
            <a:avLst/>
          </a:prstGeom>
        </p:spPr>
      </p:pic>
      <p:pic>
        <p:nvPicPr>
          <p:cNvPr id="7" name="Picture 6">
            <a:extLst>
              <a:ext uri="{FF2B5EF4-FFF2-40B4-BE49-F238E27FC236}">
                <a16:creationId xmlns:a16="http://schemas.microsoft.com/office/drawing/2014/main" id="{DAF437DA-DC6B-444E-B611-5FA1BA9A08B3}"/>
              </a:ext>
            </a:extLst>
          </p:cNvPr>
          <p:cNvPicPr>
            <a:picLocks noChangeAspect="1"/>
          </p:cNvPicPr>
          <p:nvPr/>
        </p:nvPicPr>
        <p:blipFill>
          <a:blip r:embed="rId7"/>
          <a:stretch>
            <a:fillRect/>
          </a:stretch>
        </p:blipFill>
        <p:spPr>
          <a:xfrm>
            <a:off x="8026055" y="2671259"/>
            <a:ext cx="2032160" cy="1560711"/>
          </a:xfrm>
          <a:prstGeom prst="rect">
            <a:avLst/>
          </a:prstGeom>
        </p:spPr>
      </p:pic>
      <p:pic>
        <p:nvPicPr>
          <p:cNvPr id="8" name="Picture 7">
            <a:extLst>
              <a:ext uri="{FF2B5EF4-FFF2-40B4-BE49-F238E27FC236}">
                <a16:creationId xmlns:a16="http://schemas.microsoft.com/office/drawing/2014/main" id="{89F9DB51-9299-4A8C-ABA5-3B4C7A4DE2C2}"/>
              </a:ext>
            </a:extLst>
          </p:cNvPr>
          <p:cNvPicPr>
            <a:picLocks noChangeAspect="1"/>
          </p:cNvPicPr>
          <p:nvPr/>
        </p:nvPicPr>
        <p:blipFill>
          <a:blip r:embed="rId8"/>
          <a:stretch>
            <a:fillRect/>
          </a:stretch>
        </p:blipFill>
        <p:spPr>
          <a:xfrm>
            <a:off x="8026055" y="4231970"/>
            <a:ext cx="2032160" cy="2626030"/>
          </a:xfrm>
          <a:prstGeom prst="rect">
            <a:avLst/>
          </a:prstGeom>
        </p:spPr>
      </p:pic>
      <p:pic>
        <p:nvPicPr>
          <p:cNvPr id="9" name="Picture 8">
            <a:extLst>
              <a:ext uri="{FF2B5EF4-FFF2-40B4-BE49-F238E27FC236}">
                <a16:creationId xmlns:a16="http://schemas.microsoft.com/office/drawing/2014/main" id="{8D19BDB8-8429-493E-B104-CACC22CDBF14}"/>
              </a:ext>
            </a:extLst>
          </p:cNvPr>
          <p:cNvPicPr>
            <a:picLocks noChangeAspect="1"/>
          </p:cNvPicPr>
          <p:nvPr/>
        </p:nvPicPr>
        <p:blipFill>
          <a:blip r:embed="rId9"/>
          <a:stretch>
            <a:fillRect/>
          </a:stretch>
        </p:blipFill>
        <p:spPr>
          <a:xfrm>
            <a:off x="10058214" y="2671259"/>
            <a:ext cx="2133785" cy="1835055"/>
          </a:xfrm>
          <a:prstGeom prst="rect">
            <a:avLst/>
          </a:prstGeom>
        </p:spPr>
      </p:pic>
      <p:pic>
        <p:nvPicPr>
          <p:cNvPr id="10" name="Picture 9">
            <a:extLst>
              <a:ext uri="{FF2B5EF4-FFF2-40B4-BE49-F238E27FC236}">
                <a16:creationId xmlns:a16="http://schemas.microsoft.com/office/drawing/2014/main" id="{799624E6-BEF4-463E-B7F9-B288B6361D64}"/>
              </a:ext>
            </a:extLst>
          </p:cNvPr>
          <p:cNvPicPr>
            <a:picLocks noChangeAspect="1"/>
          </p:cNvPicPr>
          <p:nvPr/>
        </p:nvPicPr>
        <p:blipFill>
          <a:blip r:embed="rId10"/>
          <a:stretch>
            <a:fillRect/>
          </a:stretch>
        </p:blipFill>
        <p:spPr>
          <a:xfrm>
            <a:off x="10058213" y="4506314"/>
            <a:ext cx="2133787" cy="2351686"/>
          </a:xfrm>
          <a:prstGeom prst="rect">
            <a:avLst/>
          </a:prstGeom>
        </p:spPr>
      </p:pic>
      <p:pic>
        <p:nvPicPr>
          <p:cNvPr id="14" name="Audio 13">
            <a:hlinkClick r:id="" action="ppaction://media"/>
            <a:extLst>
              <a:ext uri="{FF2B5EF4-FFF2-40B4-BE49-F238E27FC236}">
                <a16:creationId xmlns:a16="http://schemas.microsoft.com/office/drawing/2014/main" id="{36ADAFC3-A064-4C85-92D2-DFB7BBE1F730}"/>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134664798"/>
      </p:ext>
    </p:extLst>
  </p:cSld>
  <p:clrMapOvr>
    <a:masterClrMapping/>
  </p:clrMapOvr>
  <mc:AlternateContent xmlns:mc="http://schemas.openxmlformats.org/markup-compatibility/2006" xmlns:p14="http://schemas.microsoft.com/office/powerpoint/2010/main">
    <mc:Choice Requires="p14">
      <p:transition spd="slow" p14:dur="2000" advTm="260256"/>
    </mc:Choice>
    <mc:Fallback xmlns="">
      <p:transition spd="slow" advTm="2602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1" fill="hold" display="0">
                  <p:stCondLst>
                    <p:cond delay="indefinite"/>
                  </p:stCondLst>
                  <p:endCondLst>
                    <p:cond evt="onStopAudio" delay="0">
                      <p:tgtEl>
                        <p:sldTgt/>
                      </p:tgtEl>
                    </p:cond>
                  </p:endCondLst>
                </p:cTn>
                <p:tgtEl>
                  <p:spTgt spid="14"/>
                </p:tgtEl>
              </p:cMediaNode>
            </p:audio>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9322AC4-6C70-4CC6-8A9B-31FCACAB552A}"/>
              </a:ext>
            </a:extLst>
          </p:cNvPr>
          <p:cNvSpPr>
            <a:spLocks noGrp="1"/>
          </p:cNvSpPr>
          <p:nvPr>
            <p:ph type="title"/>
          </p:nvPr>
        </p:nvSpPr>
        <p:spPr>
          <a:xfrm>
            <a:off x="838200" y="365126"/>
            <a:ext cx="10515600" cy="390248"/>
          </a:xfrm>
        </p:spPr>
        <p:txBody>
          <a:bodyPr>
            <a:normAutofit fontScale="90000"/>
          </a:bodyPr>
          <a:lstStyle/>
          <a:p>
            <a:pPr algn="ctr"/>
            <a:r>
              <a:rPr lang="en-US" sz="3200" dirty="0"/>
              <a:t>Human Expansion out of Africa </a:t>
            </a:r>
            <a:r>
              <a:rPr lang="en-US" sz="3200" dirty="0">
                <a:hlinkClick r:id="rId5"/>
              </a:rPr>
              <a:t>(see link)</a:t>
            </a:r>
            <a:endParaRPr lang="en-US" sz="3200" dirty="0"/>
          </a:p>
        </p:txBody>
      </p:sp>
      <p:sp>
        <p:nvSpPr>
          <p:cNvPr id="13" name="Content Placeholder 12">
            <a:extLst>
              <a:ext uri="{FF2B5EF4-FFF2-40B4-BE49-F238E27FC236}">
                <a16:creationId xmlns:a16="http://schemas.microsoft.com/office/drawing/2014/main" id="{4B491D08-0E08-47D3-AD5A-6DFA2B51BB16}"/>
              </a:ext>
            </a:extLst>
          </p:cNvPr>
          <p:cNvSpPr>
            <a:spLocks noGrp="1"/>
          </p:cNvSpPr>
          <p:nvPr>
            <p:ph sz="half" idx="1"/>
          </p:nvPr>
        </p:nvSpPr>
        <p:spPr>
          <a:xfrm>
            <a:off x="154885" y="871332"/>
            <a:ext cx="6321287" cy="5807764"/>
          </a:xfrm>
        </p:spPr>
        <p:txBody>
          <a:bodyPr>
            <a:normAutofit lnSpcReduction="10000"/>
          </a:bodyPr>
          <a:lstStyle/>
          <a:p>
            <a:r>
              <a:rPr lang="en-US" dirty="0"/>
              <a:t>Settling Australia</a:t>
            </a:r>
          </a:p>
          <a:p>
            <a:pPr lvl="1"/>
            <a:r>
              <a:rPr lang="en-US" dirty="0"/>
              <a:t>Asia-Australia land-bridge; </a:t>
            </a:r>
            <a:r>
              <a:rPr lang="en-US" i="1" dirty="0">
                <a:solidFill>
                  <a:prstClr val="black"/>
                </a:solidFill>
              </a:rPr>
              <a:t>Sahul</a:t>
            </a:r>
            <a:endParaRPr lang="en-US" dirty="0"/>
          </a:p>
          <a:p>
            <a:pPr lvl="2"/>
            <a:r>
              <a:rPr lang="en-US" dirty="0"/>
              <a:t>50k </a:t>
            </a:r>
            <a:r>
              <a:rPr lang="en-US" dirty="0" err="1"/>
              <a:t>b.p</a:t>
            </a:r>
            <a:r>
              <a:rPr lang="en-US" dirty="0"/>
              <a:t>., land connected Australia, Tasmania, &amp; New Guinea</a:t>
            </a:r>
          </a:p>
          <a:p>
            <a:pPr lvl="2"/>
            <a:r>
              <a:rPr lang="en-US" dirty="0"/>
              <a:t>8k </a:t>
            </a:r>
            <a:r>
              <a:rPr lang="en-US" dirty="0" err="1"/>
              <a:t>b.p</a:t>
            </a:r>
            <a:r>
              <a:rPr lang="en-US" dirty="0"/>
              <a:t>., glaciers retreat, trapping inhabitants</a:t>
            </a:r>
          </a:p>
          <a:p>
            <a:pPr lvl="2"/>
            <a:r>
              <a:rPr lang="en-US" dirty="0"/>
              <a:t>Mega-fauna go extinct shortly thereafter </a:t>
            </a:r>
          </a:p>
          <a:p>
            <a:r>
              <a:rPr lang="en-US" dirty="0"/>
              <a:t>Settling the Americas</a:t>
            </a:r>
          </a:p>
          <a:p>
            <a:pPr lvl="1"/>
            <a:r>
              <a:rPr lang="en-US" dirty="0"/>
              <a:t>Asia-American land-bridge; </a:t>
            </a:r>
            <a:r>
              <a:rPr lang="en-US" i="1" dirty="0"/>
              <a:t>Beringia</a:t>
            </a:r>
          </a:p>
          <a:p>
            <a:pPr lvl="2"/>
            <a:r>
              <a:rPr lang="en-US" dirty="0"/>
              <a:t>18k </a:t>
            </a:r>
            <a:r>
              <a:rPr lang="en-US" dirty="0" err="1"/>
              <a:t>b.p</a:t>
            </a:r>
            <a:r>
              <a:rPr lang="en-US" dirty="0"/>
              <a:t>. humans enter North America</a:t>
            </a:r>
          </a:p>
          <a:p>
            <a:pPr lvl="2"/>
            <a:r>
              <a:rPr lang="en-US" dirty="0"/>
              <a:t>Tracking woolly mammoth</a:t>
            </a:r>
          </a:p>
          <a:p>
            <a:pPr lvl="2"/>
            <a:r>
              <a:rPr lang="en-US" dirty="0"/>
              <a:t>Clovis tradition: 11k to 12k </a:t>
            </a:r>
            <a:r>
              <a:rPr lang="en-US" dirty="0" err="1"/>
              <a:t>b.p</a:t>
            </a:r>
            <a:r>
              <a:rPr lang="en-US" dirty="0"/>
              <a:t>.</a:t>
            </a:r>
          </a:p>
          <a:p>
            <a:r>
              <a:rPr lang="en-US" dirty="0"/>
              <a:t>Peopling the Pacific</a:t>
            </a:r>
          </a:p>
          <a:p>
            <a:pPr lvl="1"/>
            <a:r>
              <a:rPr lang="en-US" dirty="0"/>
              <a:t>Canoeing to populate Polynesian islands</a:t>
            </a:r>
          </a:p>
          <a:p>
            <a:pPr lvl="2"/>
            <a:r>
              <a:rPr lang="en-US" dirty="0"/>
              <a:t>19k </a:t>
            </a:r>
            <a:r>
              <a:rPr lang="en-US" dirty="0" err="1"/>
              <a:t>b.p</a:t>
            </a:r>
            <a:r>
              <a:rPr lang="en-US" dirty="0"/>
              <a:t>. humans settle the island Tonga</a:t>
            </a:r>
          </a:p>
          <a:p>
            <a:pPr lvl="2"/>
            <a:r>
              <a:rPr lang="en-US" dirty="0">
                <a:effectLst/>
              </a:rPr>
              <a:t>Lapita pottery characteristic of ancient Polynesia</a:t>
            </a:r>
            <a:endParaRPr lang="en-US" dirty="0"/>
          </a:p>
          <a:p>
            <a:endParaRPr lang="en-US" dirty="0"/>
          </a:p>
          <a:p>
            <a:pPr marL="0" indent="0">
              <a:buNone/>
            </a:pPr>
            <a:endParaRPr lang="en-US" dirty="0"/>
          </a:p>
        </p:txBody>
      </p:sp>
      <p:pic>
        <p:nvPicPr>
          <p:cNvPr id="15" name="Picture 14">
            <a:extLst>
              <a:ext uri="{FF2B5EF4-FFF2-40B4-BE49-F238E27FC236}">
                <a16:creationId xmlns:a16="http://schemas.microsoft.com/office/drawing/2014/main" id="{3EE68E44-0C1B-4964-9155-30BEBE80D9AD}"/>
              </a:ext>
            </a:extLst>
          </p:cNvPr>
          <p:cNvPicPr>
            <a:picLocks noChangeAspect="1"/>
          </p:cNvPicPr>
          <p:nvPr/>
        </p:nvPicPr>
        <p:blipFill>
          <a:blip r:embed="rId6"/>
          <a:stretch>
            <a:fillRect/>
          </a:stretch>
        </p:blipFill>
        <p:spPr>
          <a:xfrm>
            <a:off x="9407386" y="871332"/>
            <a:ext cx="2728292" cy="2277301"/>
          </a:xfrm>
          <a:prstGeom prst="rect">
            <a:avLst/>
          </a:prstGeom>
        </p:spPr>
      </p:pic>
      <p:pic>
        <p:nvPicPr>
          <p:cNvPr id="16" name="Picture 15">
            <a:extLst>
              <a:ext uri="{FF2B5EF4-FFF2-40B4-BE49-F238E27FC236}">
                <a16:creationId xmlns:a16="http://schemas.microsoft.com/office/drawing/2014/main" id="{DDB3C3E5-6A51-4DD3-B56A-AA800D483873}"/>
              </a:ext>
            </a:extLst>
          </p:cNvPr>
          <p:cNvPicPr>
            <a:picLocks noChangeAspect="1"/>
          </p:cNvPicPr>
          <p:nvPr/>
        </p:nvPicPr>
        <p:blipFill>
          <a:blip r:embed="rId7"/>
          <a:stretch>
            <a:fillRect/>
          </a:stretch>
        </p:blipFill>
        <p:spPr>
          <a:xfrm>
            <a:off x="6543676" y="871332"/>
            <a:ext cx="2863712" cy="2277301"/>
          </a:xfrm>
          <a:prstGeom prst="rect">
            <a:avLst/>
          </a:prstGeom>
        </p:spPr>
      </p:pic>
      <p:pic>
        <p:nvPicPr>
          <p:cNvPr id="17" name="Picture 16">
            <a:extLst>
              <a:ext uri="{FF2B5EF4-FFF2-40B4-BE49-F238E27FC236}">
                <a16:creationId xmlns:a16="http://schemas.microsoft.com/office/drawing/2014/main" id="{4D128648-6C8E-4223-9317-A0392FB940CE}"/>
              </a:ext>
            </a:extLst>
          </p:cNvPr>
          <p:cNvPicPr>
            <a:picLocks noChangeAspect="1"/>
          </p:cNvPicPr>
          <p:nvPr/>
        </p:nvPicPr>
        <p:blipFill>
          <a:blip r:embed="rId8"/>
          <a:stretch>
            <a:fillRect/>
          </a:stretch>
        </p:blipFill>
        <p:spPr>
          <a:xfrm>
            <a:off x="9407387" y="3148633"/>
            <a:ext cx="2784613" cy="1823417"/>
          </a:xfrm>
          <a:prstGeom prst="rect">
            <a:avLst/>
          </a:prstGeom>
        </p:spPr>
      </p:pic>
      <p:pic>
        <p:nvPicPr>
          <p:cNvPr id="19" name="Picture 18">
            <a:extLst>
              <a:ext uri="{FF2B5EF4-FFF2-40B4-BE49-F238E27FC236}">
                <a16:creationId xmlns:a16="http://schemas.microsoft.com/office/drawing/2014/main" id="{F06DA3E1-54AC-4B5C-BFD5-6BA158B8D623}"/>
              </a:ext>
            </a:extLst>
          </p:cNvPr>
          <p:cNvPicPr>
            <a:picLocks noChangeAspect="1"/>
          </p:cNvPicPr>
          <p:nvPr/>
        </p:nvPicPr>
        <p:blipFill>
          <a:blip r:embed="rId9"/>
          <a:stretch>
            <a:fillRect/>
          </a:stretch>
        </p:blipFill>
        <p:spPr>
          <a:xfrm>
            <a:off x="6543675" y="3148633"/>
            <a:ext cx="2863712" cy="1823417"/>
          </a:xfrm>
          <a:prstGeom prst="rect">
            <a:avLst/>
          </a:prstGeom>
        </p:spPr>
      </p:pic>
      <p:pic>
        <p:nvPicPr>
          <p:cNvPr id="20" name="Picture 19">
            <a:extLst>
              <a:ext uri="{FF2B5EF4-FFF2-40B4-BE49-F238E27FC236}">
                <a16:creationId xmlns:a16="http://schemas.microsoft.com/office/drawing/2014/main" id="{F574F922-97CF-488B-9A2D-B22669073CD3}"/>
              </a:ext>
            </a:extLst>
          </p:cNvPr>
          <p:cNvPicPr>
            <a:picLocks noChangeAspect="1"/>
          </p:cNvPicPr>
          <p:nvPr/>
        </p:nvPicPr>
        <p:blipFill>
          <a:blip r:embed="rId10"/>
          <a:stretch>
            <a:fillRect/>
          </a:stretch>
        </p:blipFill>
        <p:spPr>
          <a:xfrm>
            <a:off x="6509923" y="4972050"/>
            <a:ext cx="2931215" cy="1886098"/>
          </a:xfrm>
          <a:prstGeom prst="rect">
            <a:avLst/>
          </a:prstGeom>
        </p:spPr>
      </p:pic>
      <p:pic>
        <p:nvPicPr>
          <p:cNvPr id="21" name="Picture 20">
            <a:extLst>
              <a:ext uri="{FF2B5EF4-FFF2-40B4-BE49-F238E27FC236}">
                <a16:creationId xmlns:a16="http://schemas.microsoft.com/office/drawing/2014/main" id="{BA41AAD1-1DA0-46AB-80A2-5B6B2F5082F1}"/>
              </a:ext>
            </a:extLst>
          </p:cNvPr>
          <p:cNvPicPr>
            <a:picLocks noChangeAspect="1"/>
          </p:cNvPicPr>
          <p:nvPr/>
        </p:nvPicPr>
        <p:blipFill>
          <a:blip r:embed="rId11"/>
          <a:stretch>
            <a:fillRect/>
          </a:stretch>
        </p:blipFill>
        <p:spPr>
          <a:xfrm>
            <a:off x="9441138" y="4972050"/>
            <a:ext cx="2750862" cy="1885950"/>
          </a:xfrm>
          <a:prstGeom prst="rect">
            <a:avLst/>
          </a:prstGeom>
        </p:spPr>
      </p:pic>
      <p:pic>
        <p:nvPicPr>
          <p:cNvPr id="3" name="Audio 2">
            <a:hlinkClick r:id="" action="ppaction://media"/>
            <a:extLst>
              <a:ext uri="{FF2B5EF4-FFF2-40B4-BE49-F238E27FC236}">
                <a16:creationId xmlns:a16="http://schemas.microsoft.com/office/drawing/2014/main" id="{088A62E4-CFAB-4C3F-80AB-1BB49F3DB09D}"/>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577877781"/>
      </p:ext>
    </p:extLst>
  </p:cSld>
  <p:clrMapOvr>
    <a:masterClrMapping/>
  </p:clrMapOvr>
  <mc:AlternateContent xmlns:mc="http://schemas.openxmlformats.org/markup-compatibility/2006" xmlns:p14="http://schemas.microsoft.com/office/powerpoint/2010/main">
    <mc:Choice Requires="p14">
      <p:transition spd="slow" p14:dur="2000" advTm="265659"/>
    </mc:Choice>
    <mc:Fallback xmlns="">
      <p:transition spd="slow" advTm="265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3">
                                            <p:txEl>
                                              <p:pRg st="7" end="7"/>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3">
                                            <p:txEl>
                                              <p:pRg st="9" end="9"/>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3">
                                            <p:txEl>
                                              <p:pRg st="10" end="10"/>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3">
                                            <p:txEl>
                                              <p:pRg st="11" end="11"/>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3">
                                            <p:txEl>
                                              <p:pRg st="12" end="12"/>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83" fill="hold" display="0">
                  <p:stCondLst>
                    <p:cond delay="indefinite"/>
                  </p:stCondLst>
                  <p:endCondLst>
                    <p:cond evt="onStopAudio" delay="0">
                      <p:tgtEl>
                        <p:sldTgt/>
                      </p:tgtEl>
                    </p:cond>
                  </p:endCondLst>
                </p:cTn>
                <p:tgtEl>
                  <p:spTgt spid="3"/>
                </p:tgtEl>
              </p:cMediaNode>
            </p:audio>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C354D-7A74-4339-AA2A-BF4DADD4FC23}"/>
              </a:ext>
            </a:extLst>
          </p:cNvPr>
          <p:cNvSpPr>
            <a:spLocks noGrp="1"/>
          </p:cNvSpPr>
          <p:nvPr>
            <p:ph type="title"/>
          </p:nvPr>
        </p:nvSpPr>
        <p:spPr>
          <a:xfrm>
            <a:off x="908539" y="196313"/>
            <a:ext cx="10515600" cy="464870"/>
          </a:xfrm>
        </p:spPr>
        <p:txBody>
          <a:bodyPr>
            <a:normAutofit fontScale="90000"/>
          </a:bodyPr>
          <a:lstStyle/>
          <a:p>
            <a:pPr algn="ctr"/>
            <a:r>
              <a:rPr lang="en-US" sz="3200" dirty="0"/>
              <a:t>First Farmers of the Neolithic </a:t>
            </a:r>
          </a:p>
        </p:txBody>
      </p:sp>
      <p:sp>
        <p:nvSpPr>
          <p:cNvPr id="3" name="Content Placeholder 2">
            <a:extLst>
              <a:ext uri="{FF2B5EF4-FFF2-40B4-BE49-F238E27FC236}">
                <a16:creationId xmlns:a16="http://schemas.microsoft.com/office/drawing/2014/main" id="{5220EF87-2D38-4AB8-B83C-8A13A0D6C97C}"/>
              </a:ext>
            </a:extLst>
          </p:cNvPr>
          <p:cNvSpPr>
            <a:spLocks noGrp="1"/>
          </p:cNvSpPr>
          <p:nvPr>
            <p:ph sz="half" idx="1"/>
          </p:nvPr>
        </p:nvSpPr>
        <p:spPr>
          <a:xfrm>
            <a:off x="98475" y="661183"/>
            <a:ext cx="7199098" cy="6172166"/>
          </a:xfrm>
        </p:spPr>
        <p:txBody>
          <a:bodyPr>
            <a:normAutofit fontScale="85000" lnSpcReduction="20000"/>
          </a:bodyPr>
          <a:lstStyle/>
          <a:p>
            <a:pPr marL="342900" lvl="0" indent="-342900">
              <a:lnSpc>
                <a:spcPct val="100000"/>
              </a:lnSpc>
              <a:spcBef>
                <a:spcPct val="20000"/>
              </a:spcBef>
              <a:defRPr/>
            </a:pPr>
            <a:r>
              <a:rPr lang="en-US" sz="2400" dirty="0">
                <a:solidFill>
                  <a:prstClr val="black"/>
                </a:solidFill>
              </a:rPr>
              <a:t>Broad spectrum revolution, 15k </a:t>
            </a:r>
            <a:r>
              <a:rPr lang="en-US" sz="2400" dirty="0" err="1">
                <a:solidFill>
                  <a:prstClr val="black"/>
                </a:solidFill>
              </a:rPr>
              <a:t>b.p</a:t>
            </a:r>
            <a:r>
              <a:rPr lang="en-US" sz="2400" dirty="0">
                <a:solidFill>
                  <a:prstClr val="black"/>
                </a:solidFill>
              </a:rPr>
              <a:t>.</a:t>
            </a:r>
            <a:endParaRPr lang="en-US" sz="2400" b="1" dirty="0">
              <a:solidFill>
                <a:prstClr val="black"/>
              </a:solidFill>
            </a:endParaRPr>
          </a:p>
          <a:p>
            <a:pPr marL="800100" lvl="1" indent="-342900">
              <a:lnSpc>
                <a:spcPct val="100000"/>
              </a:lnSpc>
              <a:spcBef>
                <a:spcPct val="20000"/>
              </a:spcBef>
              <a:defRPr/>
            </a:pPr>
            <a:r>
              <a:rPr lang="en-US" sz="2100" dirty="0">
                <a:solidFill>
                  <a:prstClr val="black"/>
                </a:solidFill>
              </a:rPr>
              <a:t>Did not happen everywhere or at the same time</a:t>
            </a:r>
          </a:p>
          <a:p>
            <a:pPr marL="800100" lvl="1" indent="-342900">
              <a:lnSpc>
                <a:spcPct val="100000"/>
              </a:lnSpc>
              <a:spcBef>
                <a:spcPct val="20000"/>
              </a:spcBef>
              <a:defRPr/>
            </a:pPr>
            <a:r>
              <a:rPr lang="en-US" sz="2100" dirty="0">
                <a:solidFill>
                  <a:prstClr val="black"/>
                </a:solidFill>
              </a:rPr>
              <a:t>Unequal distributions of indigenous and </a:t>
            </a:r>
            <a:r>
              <a:rPr lang="en-US" sz="2100" dirty="0" err="1">
                <a:solidFill>
                  <a:prstClr val="black"/>
                </a:solidFill>
              </a:rPr>
              <a:t>domesticatable</a:t>
            </a:r>
            <a:r>
              <a:rPr lang="en-US" sz="2100" dirty="0">
                <a:solidFill>
                  <a:prstClr val="black"/>
                </a:solidFill>
              </a:rPr>
              <a:t> species</a:t>
            </a:r>
          </a:p>
          <a:p>
            <a:pPr marL="342900" indent="-342900">
              <a:lnSpc>
                <a:spcPct val="100000"/>
              </a:lnSpc>
              <a:spcBef>
                <a:spcPct val="20000"/>
              </a:spcBef>
              <a:defRPr/>
            </a:pPr>
            <a:r>
              <a:rPr lang="en-US" sz="2400" dirty="0">
                <a:solidFill>
                  <a:prstClr val="black"/>
                </a:solidFill>
              </a:rPr>
              <a:t>Locations of first farmers </a:t>
            </a:r>
          </a:p>
          <a:p>
            <a:pPr marL="800100" lvl="1" indent="-342900">
              <a:lnSpc>
                <a:spcPct val="100000"/>
              </a:lnSpc>
              <a:spcBef>
                <a:spcPct val="20000"/>
              </a:spcBef>
              <a:defRPr/>
            </a:pPr>
            <a:r>
              <a:rPr lang="en-US" sz="2100" dirty="0">
                <a:solidFill>
                  <a:prstClr val="black"/>
                </a:solidFill>
              </a:rPr>
              <a:t>Fertile Crescent &amp; “Hilly Flanks” (Iraq, Iran, Syria)</a:t>
            </a:r>
          </a:p>
          <a:p>
            <a:pPr marL="1257300" lvl="2" indent="-342900">
              <a:lnSpc>
                <a:spcPct val="100000"/>
              </a:lnSpc>
              <a:spcBef>
                <a:spcPct val="20000"/>
              </a:spcBef>
              <a:defRPr/>
            </a:pPr>
            <a:r>
              <a:rPr lang="en-US" sz="2100" dirty="0">
                <a:solidFill>
                  <a:prstClr val="black"/>
                </a:solidFill>
              </a:rPr>
              <a:t>wheat, barely goats, sheep, horses, cattle</a:t>
            </a:r>
          </a:p>
          <a:p>
            <a:pPr marL="1257300" lvl="2" indent="-342900">
              <a:lnSpc>
                <a:spcPct val="100000"/>
              </a:lnSpc>
              <a:spcBef>
                <a:spcPct val="20000"/>
              </a:spcBef>
              <a:defRPr/>
            </a:pPr>
            <a:r>
              <a:rPr lang="en-US" sz="2100" dirty="0">
                <a:solidFill>
                  <a:prstClr val="black"/>
                </a:solidFill>
              </a:rPr>
              <a:t>Natufians: foraging to farming , climate changes ~11k </a:t>
            </a:r>
            <a:r>
              <a:rPr lang="en-US" sz="2100" dirty="0" err="1">
                <a:solidFill>
                  <a:prstClr val="black"/>
                </a:solidFill>
              </a:rPr>
              <a:t>b.p</a:t>
            </a:r>
            <a:r>
              <a:rPr lang="en-US" sz="2100" dirty="0">
                <a:solidFill>
                  <a:prstClr val="black"/>
                </a:solidFill>
              </a:rPr>
              <a:t>. </a:t>
            </a:r>
          </a:p>
          <a:p>
            <a:pPr lvl="1">
              <a:lnSpc>
                <a:spcPct val="100000"/>
              </a:lnSpc>
              <a:spcBef>
                <a:spcPct val="20000"/>
              </a:spcBef>
              <a:defRPr/>
            </a:pPr>
            <a:r>
              <a:rPr lang="en-US" sz="2300" dirty="0">
                <a:solidFill>
                  <a:prstClr val="black"/>
                </a:solidFill>
              </a:rPr>
              <a:t>China </a:t>
            </a:r>
          </a:p>
          <a:p>
            <a:pPr lvl="2">
              <a:lnSpc>
                <a:spcPct val="100000"/>
              </a:lnSpc>
              <a:spcBef>
                <a:spcPct val="20000"/>
              </a:spcBef>
              <a:defRPr/>
            </a:pPr>
            <a:r>
              <a:rPr lang="en-US" sz="2100" dirty="0">
                <a:solidFill>
                  <a:prstClr val="black"/>
                </a:solidFill>
              </a:rPr>
              <a:t>chickens, ducks, rice, dogs</a:t>
            </a:r>
          </a:p>
          <a:p>
            <a:pPr lvl="2">
              <a:lnSpc>
                <a:spcPct val="100000"/>
              </a:lnSpc>
              <a:spcBef>
                <a:spcPct val="20000"/>
              </a:spcBef>
              <a:defRPr/>
            </a:pPr>
            <a:r>
              <a:rPr lang="en-US" sz="2100" dirty="0">
                <a:solidFill>
                  <a:prstClr val="black"/>
                </a:solidFill>
              </a:rPr>
              <a:t>Chinese Empires</a:t>
            </a:r>
          </a:p>
          <a:p>
            <a:pPr lvl="1">
              <a:lnSpc>
                <a:spcPct val="100000"/>
              </a:lnSpc>
              <a:spcBef>
                <a:spcPct val="20000"/>
              </a:spcBef>
              <a:defRPr/>
            </a:pPr>
            <a:r>
              <a:rPr lang="en-US" sz="2100" dirty="0" err="1">
                <a:solidFill>
                  <a:prstClr val="black"/>
                </a:solidFill>
              </a:rPr>
              <a:t>Meso</a:t>
            </a:r>
            <a:r>
              <a:rPr lang="en-US" sz="2100" dirty="0">
                <a:solidFill>
                  <a:prstClr val="black"/>
                </a:solidFill>
              </a:rPr>
              <a:t>-America (Mexico</a:t>
            </a:r>
            <a:r>
              <a:rPr lang="en-US" sz="2200" dirty="0">
                <a:solidFill>
                  <a:prstClr val="black"/>
                </a:solidFill>
              </a:rPr>
              <a:t>)</a:t>
            </a:r>
          </a:p>
          <a:p>
            <a:pPr lvl="2">
              <a:lnSpc>
                <a:spcPct val="100000"/>
              </a:lnSpc>
              <a:spcBef>
                <a:spcPct val="20000"/>
              </a:spcBef>
              <a:defRPr/>
            </a:pPr>
            <a:r>
              <a:rPr lang="en-US" sz="2100" dirty="0">
                <a:solidFill>
                  <a:prstClr val="black"/>
                </a:solidFill>
              </a:rPr>
              <a:t>maize, beans, turkeys</a:t>
            </a:r>
          </a:p>
          <a:p>
            <a:pPr lvl="2">
              <a:lnSpc>
                <a:spcPct val="100000"/>
              </a:lnSpc>
              <a:spcBef>
                <a:spcPct val="20000"/>
              </a:spcBef>
              <a:defRPr/>
            </a:pPr>
            <a:r>
              <a:rPr lang="en-US" sz="2100" dirty="0">
                <a:solidFill>
                  <a:prstClr val="black"/>
                </a:solidFill>
              </a:rPr>
              <a:t>Mayan Kingdoms</a:t>
            </a:r>
          </a:p>
          <a:p>
            <a:pPr lvl="1">
              <a:lnSpc>
                <a:spcPct val="100000"/>
              </a:lnSpc>
              <a:spcBef>
                <a:spcPct val="20000"/>
              </a:spcBef>
              <a:defRPr/>
            </a:pPr>
            <a:r>
              <a:rPr lang="en-US" sz="2100" dirty="0">
                <a:solidFill>
                  <a:prstClr val="black"/>
                </a:solidFill>
              </a:rPr>
              <a:t>Andes Mountains (South America)</a:t>
            </a:r>
          </a:p>
          <a:p>
            <a:pPr lvl="2">
              <a:lnSpc>
                <a:spcPct val="100000"/>
              </a:lnSpc>
              <a:spcBef>
                <a:spcPct val="20000"/>
              </a:spcBef>
              <a:defRPr/>
            </a:pPr>
            <a:r>
              <a:rPr lang="en-US" sz="2100" dirty="0">
                <a:solidFill>
                  <a:prstClr val="black"/>
                </a:solidFill>
              </a:rPr>
              <a:t>potatoes, pigs, llamas</a:t>
            </a:r>
          </a:p>
          <a:p>
            <a:pPr lvl="2">
              <a:lnSpc>
                <a:spcPct val="100000"/>
              </a:lnSpc>
              <a:spcBef>
                <a:spcPct val="20000"/>
              </a:spcBef>
              <a:defRPr/>
            </a:pPr>
            <a:r>
              <a:rPr lang="en-US" sz="2100" dirty="0">
                <a:solidFill>
                  <a:prstClr val="black"/>
                </a:solidFill>
              </a:rPr>
              <a:t>Inca Empire  </a:t>
            </a:r>
          </a:p>
          <a:p>
            <a:pPr lvl="1">
              <a:lnSpc>
                <a:spcPct val="100000"/>
              </a:lnSpc>
              <a:spcBef>
                <a:spcPct val="20000"/>
              </a:spcBef>
              <a:defRPr/>
            </a:pPr>
            <a:r>
              <a:rPr lang="en-US" dirty="0">
                <a:solidFill>
                  <a:prstClr val="black"/>
                </a:solidFill>
              </a:rPr>
              <a:t>Eastern United States</a:t>
            </a:r>
          </a:p>
          <a:p>
            <a:pPr lvl="2">
              <a:lnSpc>
                <a:spcPct val="100000"/>
              </a:lnSpc>
              <a:spcBef>
                <a:spcPct val="20000"/>
              </a:spcBef>
              <a:defRPr/>
            </a:pPr>
            <a:r>
              <a:rPr lang="en-US" sz="2100" dirty="0">
                <a:solidFill>
                  <a:prstClr val="black"/>
                </a:solidFill>
              </a:rPr>
              <a:t>sunflower, squash, marsh elder</a:t>
            </a:r>
          </a:p>
          <a:p>
            <a:pPr lvl="1">
              <a:lnSpc>
                <a:spcPct val="100000"/>
              </a:lnSpc>
              <a:spcBef>
                <a:spcPct val="20000"/>
              </a:spcBef>
              <a:defRPr/>
            </a:pPr>
            <a:r>
              <a:rPr lang="en-US" sz="2200" dirty="0">
                <a:solidFill>
                  <a:prstClr val="black"/>
                </a:solidFill>
              </a:rPr>
              <a:t>Africa</a:t>
            </a:r>
          </a:p>
          <a:p>
            <a:pPr lvl="2">
              <a:lnSpc>
                <a:spcPct val="100000"/>
              </a:lnSpc>
              <a:spcBef>
                <a:spcPct val="20000"/>
              </a:spcBef>
              <a:defRPr/>
            </a:pPr>
            <a:r>
              <a:rPr lang="en-US" sz="2100" dirty="0">
                <a:solidFill>
                  <a:prstClr val="black"/>
                </a:solidFill>
              </a:rPr>
              <a:t>sorghum, millet, rice</a:t>
            </a:r>
          </a:p>
          <a:p>
            <a:pPr lvl="2">
              <a:lnSpc>
                <a:spcPct val="100000"/>
              </a:lnSpc>
              <a:spcBef>
                <a:spcPct val="20000"/>
              </a:spcBef>
              <a:defRPr/>
            </a:pPr>
            <a:r>
              <a:rPr lang="en-US" sz="2100" dirty="0">
                <a:solidFill>
                  <a:prstClr val="black"/>
                </a:solidFill>
              </a:rPr>
              <a:t>Nubian culture</a:t>
            </a:r>
          </a:p>
        </p:txBody>
      </p:sp>
      <p:pic>
        <p:nvPicPr>
          <p:cNvPr id="7" name="Content Placeholder 6">
            <a:extLst>
              <a:ext uri="{FF2B5EF4-FFF2-40B4-BE49-F238E27FC236}">
                <a16:creationId xmlns:a16="http://schemas.microsoft.com/office/drawing/2014/main" id="{B7BE4FEE-3693-4E19-B826-7E1FDD628950}"/>
              </a:ext>
            </a:extLst>
          </p:cNvPr>
          <p:cNvPicPr>
            <a:picLocks noGrp="1" noChangeAspect="1"/>
          </p:cNvPicPr>
          <p:nvPr>
            <p:ph sz="half" idx="2"/>
          </p:nvPr>
        </p:nvPicPr>
        <p:blipFill>
          <a:blip r:embed="rId5"/>
          <a:stretch>
            <a:fillRect/>
          </a:stretch>
        </p:blipFill>
        <p:spPr>
          <a:xfrm>
            <a:off x="7297572" y="942536"/>
            <a:ext cx="2493542" cy="1780186"/>
          </a:xfrm>
          <a:prstGeom prst="rect">
            <a:avLst/>
          </a:prstGeom>
        </p:spPr>
      </p:pic>
      <p:pic>
        <p:nvPicPr>
          <p:cNvPr id="8" name="Picture 7">
            <a:extLst>
              <a:ext uri="{FF2B5EF4-FFF2-40B4-BE49-F238E27FC236}">
                <a16:creationId xmlns:a16="http://schemas.microsoft.com/office/drawing/2014/main" id="{C0AEEF86-A111-4BB2-8746-0379131C920E}"/>
              </a:ext>
            </a:extLst>
          </p:cNvPr>
          <p:cNvPicPr>
            <a:picLocks noChangeAspect="1"/>
          </p:cNvPicPr>
          <p:nvPr/>
        </p:nvPicPr>
        <p:blipFill>
          <a:blip r:embed="rId6"/>
          <a:stretch>
            <a:fillRect/>
          </a:stretch>
        </p:blipFill>
        <p:spPr>
          <a:xfrm>
            <a:off x="9791115" y="942537"/>
            <a:ext cx="2400886" cy="1780186"/>
          </a:xfrm>
          <a:prstGeom prst="rect">
            <a:avLst/>
          </a:prstGeom>
        </p:spPr>
      </p:pic>
      <p:pic>
        <p:nvPicPr>
          <p:cNvPr id="9" name="Picture 8">
            <a:extLst>
              <a:ext uri="{FF2B5EF4-FFF2-40B4-BE49-F238E27FC236}">
                <a16:creationId xmlns:a16="http://schemas.microsoft.com/office/drawing/2014/main" id="{113E31E6-A65C-4B00-A8FA-17E2D8A7DA96}"/>
              </a:ext>
            </a:extLst>
          </p:cNvPr>
          <p:cNvPicPr>
            <a:picLocks noChangeAspect="1"/>
          </p:cNvPicPr>
          <p:nvPr/>
        </p:nvPicPr>
        <p:blipFill>
          <a:blip r:embed="rId7"/>
          <a:stretch>
            <a:fillRect/>
          </a:stretch>
        </p:blipFill>
        <p:spPr>
          <a:xfrm>
            <a:off x="9791112" y="4712677"/>
            <a:ext cx="2400887" cy="2120672"/>
          </a:xfrm>
          <a:prstGeom prst="rect">
            <a:avLst/>
          </a:prstGeom>
        </p:spPr>
      </p:pic>
      <p:pic>
        <p:nvPicPr>
          <p:cNvPr id="10" name="Picture 9">
            <a:extLst>
              <a:ext uri="{FF2B5EF4-FFF2-40B4-BE49-F238E27FC236}">
                <a16:creationId xmlns:a16="http://schemas.microsoft.com/office/drawing/2014/main" id="{3F6D7405-B10D-4A2A-BCCB-28E82ECB4F4B}"/>
              </a:ext>
            </a:extLst>
          </p:cNvPr>
          <p:cNvPicPr>
            <a:picLocks noChangeAspect="1"/>
          </p:cNvPicPr>
          <p:nvPr/>
        </p:nvPicPr>
        <p:blipFill>
          <a:blip r:embed="rId8"/>
          <a:stretch>
            <a:fillRect/>
          </a:stretch>
        </p:blipFill>
        <p:spPr>
          <a:xfrm>
            <a:off x="9791114" y="2722722"/>
            <a:ext cx="2400886" cy="1989955"/>
          </a:xfrm>
          <a:prstGeom prst="rect">
            <a:avLst/>
          </a:prstGeom>
        </p:spPr>
      </p:pic>
      <p:pic>
        <p:nvPicPr>
          <p:cNvPr id="11" name="Picture 10">
            <a:extLst>
              <a:ext uri="{FF2B5EF4-FFF2-40B4-BE49-F238E27FC236}">
                <a16:creationId xmlns:a16="http://schemas.microsoft.com/office/drawing/2014/main" id="{1633E789-4595-4EDD-A921-C7FB523753EE}"/>
              </a:ext>
            </a:extLst>
          </p:cNvPr>
          <p:cNvPicPr>
            <a:picLocks noChangeAspect="1"/>
          </p:cNvPicPr>
          <p:nvPr/>
        </p:nvPicPr>
        <p:blipFill>
          <a:blip r:embed="rId9"/>
          <a:stretch>
            <a:fillRect/>
          </a:stretch>
        </p:blipFill>
        <p:spPr>
          <a:xfrm>
            <a:off x="7297572" y="2722722"/>
            <a:ext cx="2493541" cy="1989955"/>
          </a:xfrm>
          <a:prstGeom prst="rect">
            <a:avLst/>
          </a:prstGeom>
        </p:spPr>
      </p:pic>
      <p:pic>
        <p:nvPicPr>
          <p:cNvPr id="12" name="Picture 11">
            <a:extLst>
              <a:ext uri="{FF2B5EF4-FFF2-40B4-BE49-F238E27FC236}">
                <a16:creationId xmlns:a16="http://schemas.microsoft.com/office/drawing/2014/main" id="{973E5E6C-721A-4497-BE0A-3A169E557D41}"/>
              </a:ext>
            </a:extLst>
          </p:cNvPr>
          <p:cNvPicPr>
            <a:picLocks noChangeAspect="1"/>
          </p:cNvPicPr>
          <p:nvPr/>
        </p:nvPicPr>
        <p:blipFill>
          <a:blip r:embed="rId10"/>
          <a:stretch>
            <a:fillRect/>
          </a:stretch>
        </p:blipFill>
        <p:spPr>
          <a:xfrm>
            <a:off x="7306907" y="4712677"/>
            <a:ext cx="2484204" cy="2120671"/>
          </a:xfrm>
          <a:prstGeom prst="rect">
            <a:avLst/>
          </a:prstGeom>
        </p:spPr>
      </p:pic>
      <p:pic>
        <p:nvPicPr>
          <p:cNvPr id="13" name="Picture 12">
            <a:extLst>
              <a:ext uri="{FF2B5EF4-FFF2-40B4-BE49-F238E27FC236}">
                <a16:creationId xmlns:a16="http://schemas.microsoft.com/office/drawing/2014/main" id="{3070D390-B353-42FF-ADE5-C34986048242}"/>
              </a:ext>
            </a:extLst>
          </p:cNvPr>
          <p:cNvPicPr>
            <a:picLocks noChangeAspect="1"/>
          </p:cNvPicPr>
          <p:nvPr/>
        </p:nvPicPr>
        <p:blipFill>
          <a:blip r:embed="rId11"/>
          <a:stretch>
            <a:fillRect/>
          </a:stretch>
        </p:blipFill>
        <p:spPr>
          <a:xfrm>
            <a:off x="4316370" y="2732194"/>
            <a:ext cx="2981202" cy="2030144"/>
          </a:xfrm>
          <a:prstGeom prst="rect">
            <a:avLst/>
          </a:prstGeom>
        </p:spPr>
      </p:pic>
      <p:pic>
        <p:nvPicPr>
          <p:cNvPr id="4" name="Audio 3">
            <a:hlinkClick r:id="" action="ppaction://media"/>
            <a:extLst>
              <a:ext uri="{FF2B5EF4-FFF2-40B4-BE49-F238E27FC236}">
                <a16:creationId xmlns:a16="http://schemas.microsoft.com/office/drawing/2014/main" id="{11A87230-511A-4EFB-BA2A-129B2EB92F85}"/>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003656233"/>
      </p:ext>
    </p:extLst>
  </p:cSld>
  <p:clrMapOvr>
    <a:masterClrMapping/>
  </p:clrMapOvr>
  <mc:AlternateContent xmlns:mc="http://schemas.openxmlformats.org/markup-compatibility/2006" xmlns:p14="http://schemas.microsoft.com/office/powerpoint/2010/main">
    <mc:Choice Requires="p14">
      <p:transition spd="slow" p14:dur="2000" advTm="256842"/>
    </mc:Choice>
    <mc:Fallback xmlns="">
      <p:transition spd="slow" advTm="2568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
                                            <p:txEl>
                                              <p:pRg st="13" end="13"/>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
                                            <p:txEl>
                                              <p:pRg st="14" end="14"/>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
                                            <p:txEl>
                                              <p:pRg st="16" end="16"/>
                                            </p:txEl>
                                          </p:spTgt>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12"/>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9"/>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3">
                                            <p:txEl>
                                              <p:pRg st="18" end="18"/>
                                            </p:txEl>
                                          </p:spTgt>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3">
                                            <p:txEl>
                                              <p:pRg st="19" end="19"/>
                                            </p:txEl>
                                          </p:spTgt>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3">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7" fill="hold" display="0">
                  <p:stCondLst>
                    <p:cond delay="indefinite"/>
                  </p:stCondLst>
                  <p:endCondLst>
                    <p:cond evt="onStopAudio" delay="0">
                      <p:tgtEl>
                        <p:sldTgt/>
                      </p:tgtEl>
                    </p:cond>
                  </p:endCondLst>
                </p:cTn>
                <p:tgtEl>
                  <p:spTgt spid="4"/>
                </p:tgtEl>
              </p:cMediaNode>
            </p:audio>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99FEB-66B1-49B5-9C3B-06047835ABC2}"/>
              </a:ext>
            </a:extLst>
          </p:cNvPr>
          <p:cNvSpPr>
            <a:spLocks noGrp="1"/>
          </p:cNvSpPr>
          <p:nvPr>
            <p:ph type="title"/>
          </p:nvPr>
        </p:nvSpPr>
        <p:spPr>
          <a:xfrm>
            <a:off x="838200" y="365126"/>
            <a:ext cx="10515600" cy="521140"/>
          </a:xfrm>
        </p:spPr>
        <p:txBody>
          <a:bodyPr>
            <a:normAutofit fontScale="90000"/>
          </a:bodyPr>
          <a:lstStyle/>
          <a:p>
            <a:pPr algn="ctr"/>
            <a:r>
              <a:rPr lang="en-US" dirty="0"/>
              <a:t>Farming and its spread</a:t>
            </a:r>
          </a:p>
        </p:txBody>
      </p:sp>
      <p:sp>
        <p:nvSpPr>
          <p:cNvPr id="3" name="Content Placeholder 2">
            <a:extLst>
              <a:ext uri="{FF2B5EF4-FFF2-40B4-BE49-F238E27FC236}">
                <a16:creationId xmlns:a16="http://schemas.microsoft.com/office/drawing/2014/main" id="{C09BFE5D-8549-44B3-973B-E95DCB041A80}"/>
              </a:ext>
            </a:extLst>
          </p:cNvPr>
          <p:cNvSpPr>
            <a:spLocks noGrp="1"/>
          </p:cNvSpPr>
          <p:nvPr>
            <p:ph sz="half" idx="1"/>
          </p:nvPr>
        </p:nvSpPr>
        <p:spPr>
          <a:xfrm>
            <a:off x="253218" y="1181686"/>
            <a:ext cx="5766582" cy="5486400"/>
          </a:xfrm>
        </p:spPr>
        <p:txBody>
          <a:bodyPr/>
          <a:lstStyle/>
          <a:p>
            <a:r>
              <a:rPr lang="en-US" dirty="0"/>
              <a:t>Domestication (important factors)</a:t>
            </a:r>
          </a:p>
          <a:p>
            <a:pPr lvl="1">
              <a:defRPr/>
            </a:pPr>
            <a:r>
              <a:rPr lang="en-US" dirty="0"/>
              <a:t>Planting &amp; Storage </a:t>
            </a:r>
          </a:p>
          <a:p>
            <a:pPr lvl="2">
              <a:defRPr/>
            </a:pPr>
            <a:r>
              <a:rPr lang="en-US" dirty="0"/>
              <a:t>Taro root in tropic zones vs. wheat in dry and temperate zones</a:t>
            </a:r>
          </a:p>
          <a:p>
            <a:pPr lvl="1">
              <a:defRPr/>
            </a:pPr>
            <a:r>
              <a:rPr lang="en-US" dirty="0"/>
              <a:t>Temperament of animals</a:t>
            </a:r>
          </a:p>
          <a:p>
            <a:pPr lvl="2">
              <a:defRPr/>
            </a:pPr>
            <a:r>
              <a:rPr lang="en-US" dirty="0"/>
              <a:t>Buffalo vs. Cattle; Horses vs. Zebras</a:t>
            </a:r>
          </a:p>
          <a:p>
            <a:pPr lvl="1">
              <a:defRPr/>
            </a:pPr>
            <a:r>
              <a:rPr lang="en-US" dirty="0"/>
              <a:t>Diet </a:t>
            </a:r>
          </a:p>
          <a:p>
            <a:pPr lvl="2">
              <a:defRPr/>
            </a:pPr>
            <a:r>
              <a:rPr lang="en-US" dirty="0"/>
              <a:t>Carnivores vs. Herbivores </a:t>
            </a:r>
          </a:p>
          <a:p>
            <a:pPr lvl="1">
              <a:defRPr/>
            </a:pPr>
            <a:r>
              <a:rPr lang="en-US" dirty="0"/>
              <a:t>Breeding cycles </a:t>
            </a:r>
          </a:p>
          <a:p>
            <a:pPr lvl="2">
              <a:defRPr/>
            </a:pPr>
            <a:r>
              <a:rPr lang="en-US" dirty="0"/>
              <a:t>Elephants vs. Horse</a:t>
            </a:r>
          </a:p>
          <a:p>
            <a:pPr lvl="3">
              <a:defRPr/>
            </a:pPr>
            <a:r>
              <a:rPr lang="en-US" dirty="0"/>
              <a:t>Few new domesticated plants and animals since the ancient world, 4k </a:t>
            </a:r>
            <a:r>
              <a:rPr lang="en-US" dirty="0" err="1"/>
              <a:t>b.p</a:t>
            </a:r>
            <a:r>
              <a:rPr lang="en-US" dirty="0"/>
              <a:t>.</a:t>
            </a:r>
          </a:p>
          <a:p>
            <a:pPr marL="457200" lvl="1" indent="0">
              <a:buNone/>
            </a:pPr>
            <a:endParaRPr lang="en-US" dirty="0"/>
          </a:p>
        </p:txBody>
      </p:sp>
      <p:sp>
        <p:nvSpPr>
          <p:cNvPr id="4" name="Content Placeholder 3">
            <a:extLst>
              <a:ext uri="{FF2B5EF4-FFF2-40B4-BE49-F238E27FC236}">
                <a16:creationId xmlns:a16="http://schemas.microsoft.com/office/drawing/2014/main" id="{F5690570-2FF7-425D-A894-078D28B76BE2}"/>
              </a:ext>
            </a:extLst>
          </p:cNvPr>
          <p:cNvSpPr>
            <a:spLocks noGrp="1"/>
          </p:cNvSpPr>
          <p:nvPr>
            <p:ph sz="half" idx="2"/>
          </p:nvPr>
        </p:nvSpPr>
        <p:spPr>
          <a:xfrm>
            <a:off x="6172200" y="1181686"/>
            <a:ext cx="5181600" cy="4995277"/>
          </a:xfrm>
        </p:spPr>
        <p:txBody>
          <a:bodyPr/>
          <a:lstStyle/>
          <a:p>
            <a:r>
              <a:rPr lang="en-US" sz="2400" dirty="0"/>
              <a:t>Geographic limitations of farming</a:t>
            </a:r>
          </a:p>
          <a:p>
            <a:pPr lvl="1"/>
            <a:r>
              <a:rPr lang="en-US" sz="2000" dirty="0"/>
              <a:t>Same lines of latitude: similar climate &amp; vegetation; same amount of day light </a:t>
            </a:r>
          </a:p>
          <a:p>
            <a:pPr lvl="2">
              <a:defRPr/>
            </a:pPr>
            <a:r>
              <a:rPr lang="en-US" sz="1800" dirty="0"/>
              <a:t>Europe vs. The Americas </a:t>
            </a:r>
          </a:p>
          <a:p>
            <a:pPr lvl="2">
              <a:defRPr/>
            </a:pPr>
            <a:r>
              <a:rPr lang="en-US" sz="1800" dirty="0"/>
              <a:t>Africa vs Asia </a:t>
            </a:r>
          </a:p>
          <a:p>
            <a:pPr lvl="1">
              <a:defRPr/>
            </a:pPr>
            <a:r>
              <a:rPr lang="en-US" sz="2000" dirty="0"/>
              <a:t>East-West Axis vs. North-South Axis </a:t>
            </a:r>
          </a:p>
          <a:p>
            <a:pPr lvl="2">
              <a:defRPr/>
            </a:pPr>
            <a:r>
              <a:rPr lang="en-US" sz="1800" dirty="0"/>
              <a:t>Diffusion of farming much easier along a east-west axis</a:t>
            </a:r>
          </a:p>
          <a:p>
            <a:pPr lvl="1"/>
            <a:endParaRPr lang="en-US" dirty="0"/>
          </a:p>
        </p:txBody>
      </p:sp>
      <p:pic>
        <p:nvPicPr>
          <p:cNvPr id="5" name="Picture 4">
            <a:extLst>
              <a:ext uri="{FF2B5EF4-FFF2-40B4-BE49-F238E27FC236}">
                <a16:creationId xmlns:a16="http://schemas.microsoft.com/office/drawing/2014/main" id="{58965558-E7C0-4129-BFC1-5E250D1B36D2}"/>
              </a:ext>
            </a:extLst>
          </p:cNvPr>
          <p:cNvPicPr>
            <a:picLocks noChangeAspect="1"/>
          </p:cNvPicPr>
          <p:nvPr/>
        </p:nvPicPr>
        <p:blipFill>
          <a:blip r:embed="rId5"/>
          <a:stretch>
            <a:fillRect/>
          </a:stretch>
        </p:blipFill>
        <p:spPr>
          <a:xfrm>
            <a:off x="6019800" y="3699803"/>
            <a:ext cx="5811129" cy="2968283"/>
          </a:xfrm>
          <a:prstGeom prst="rect">
            <a:avLst/>
          </a:prstGeom>
        </p:spPr>
      </p:pic>
      <p:pic>
        <p:nvPicPr>
          <p:cNvPr id="9" name="Audio 8">
            <a:hlinkClick r:id="" action="ppaction://media"/>
            <a:extLst>
              <a:ext uri="{FF2B5EF4-FFF2-40B4-BE49-F238E27FC236}">
                <a16:creationId xmlns:a16="http://schemas.microsoft.com/office/drawing/2014/main" id="{D7A31436-7E69-4437-8A67-3C276A7CC72C}"/>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608343870"/>
      </p:ext>
    </p:extLst>
  </p:cSld>
  <p:clrMapOvr>
    <a:masterClrMapping/>
  </p:clrMapOvr>
  <mc:AlternateContent xmlns:mc="http://schemas.openxmlformats.org/markup-compatibility/2006" xmlns:p14="http://schemas.microsoft.com/office/powerpoint/2010/main">
    <mc:Choice Requires="p14">
      <p:transition spd="slow" p14:dur="2000" advTm="202880"/>
    </mc:Choice>
    <mc:Fallback xmlns="">
      <p:transition spd="slow" advTm="202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xEl>
                                              <p:pRg st="2" end="2"/>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xEl>
                                              <p:pRg st="4" end="4"/>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5" fill="hold" display="0">
                  <p:stCondLst>
                    <p:cond delay="indefinite"/>
                  </p:stCondLst>
                  <p:endCondLst>
                    <p:cond evt="onStopAudio" delay="0">
                      <p:tgtEl>
                        <p:sldTgt/>
                      </p:tgtEl>
                    </p:cond>
                  </p:endCondLst>
                </p:cTn>
                <p:tgtEl>
                  <p:spTgt spid="9"/>
                </p:tgtEl>
              </p:cMediaNode>
            </p:audio>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F065F-9047-4B16-9E18-63C20F97BBC7}"/>
              </a:ext>
            </a:extLst>
          </p:cNvPr>
          <p:cNvSpPr>
            <a:spLocks noGrp="1"/>
          </p:cNvSpPr>
          <p:nvPr>
            <p:ph type="title"/>
          </p:nvPr>
        </p:nvSpPr>
        <p:spPr>
          <a:xfrm>
            <a:off x="914400" y="160867"/>
            <a:ext cx="10515600" cy="352327"/>
          </a:xfrm>
        </p:spPr>
        <p:txBody>
          <a:bodyPr>
            <a:noAutofit/>
          </a:bodyPr>
          <a:lstStyle/>
          <a:p>
            <a:pPr algn="ctr"/>
            <a:r>
              <a:rPr lang="en-US" sz="2800" dirty="0"/>
              <a:t>Cost and Benefits of Farming vs. Forging</a:t>
            </a:r>
          </a:p>
        </p:txBody>
      </p:sp>
      <p:sp>
        <p:nvSpPr>
          <p:cNvPr id="5" name="Text Placeholder 4">
            <a:extLst>
              <a:ext uri="{FF2B5EF4-FFF2-40B4-BE49-F238E27FC236}">
                <a16:creationId xmlns:a16="http://schemas.microsoft.com/office/drawing/2014/main" id="{10DBC879-FBE6-4BBE-884C-30F4C9720872}"/>
              </a:ext>
            </a:extLst>
          </p:cNvPr>
          <p:cNvSpPr>
            <a:spLocks noGrp="1"/>
          </p:cNvSpPr>
          <p:nvPr>
            <p:ph type="body" idx="1"/>
          </p:nvPr>
        </p:nvSpPr>
        <p:spPr>
          <a:xfrm>
            <a:off x="321419" y="457099"/>
            <a:ext cx="5157787" cy="386963"/>
          </a:xfrm>
        </p:spPr>
        <p:txBody>
          <a:bodyPr>
            <a:noAutofit/>
          </a:bodyPr>
          <a:lstStyle/>
          <a:p>
            <a:pPr algn="ctr"/>
            <a:r>
              <a:rPr lang="en-US" sz="2200" dirty="0"/>
              <a:t>Benefits</a:t>
            </a:r>
          </a:p>
        </p:txBody>
      </p:sp>
      <p:sp>
        <p:nvSpPr>
          <p:cNvPr id="6" name="Content Placeholder 5">
            <a:extLst>
              <a:ext uri="{FF2B5EF4-FFF2-40B4-BE49-F238E27FC236}">
                <a16:creationId xmlns:a16="http://schemas.microsoft.com/office/drawing/2014/main" id="{356FD917-E9D0-457B-BBE1-04B7F9D8339D}"/>
              </a:ext>
            </a:extLst>
          </p:cNvPr>
          <p:cNvSpPr>
            <a:spLocks noGrp="1"/>
          </p:cNvSpPr>
          <p:nvPr>
            <p:ph sz="half" idx="2"/>
          </p:nvPr>
        </p:nvSpPr>
        <p:spPr>
          <a:xfrm>
            <a:off x="0" y="844062"/>
            <a:ext cx="6172200" cy="5908430"/>
          </a:xfrm>
        </p:spPr>
        <p:txBody>
          <a:bodyPr>
            <a:normAutofit fontScale="47500" lnSpcReduction="20000"/>
          </a:bodyPr>
          <a:lstStyle/>
          <a:p>
            <a:pPr>
              <a:defRPr/>
            </a:pPr>
            <a:r>
              <a:rPr lang="en-US" sz="4200" dirty="0"/>
              <a:t>Food Surplus </a:t>
            </a:r>
            <a:r>
              <a:rPr lang="en-US" sz="4200" dirty="0">
                <a:hlinkClick r:id="rId5"/>
              </a:rPr>
              <a:t>(see link)</a:t>
            </a:r>
            <a:endParaRPr lang="en-US" sz="4200" dirty="0"/>
          </a:p>
          <a:p>
            <a:pPr lvl="1">
              <a:defRPr/>
            </a:pPr>
            <a:r>
              <a:rPr lang="en-US" sz="3800" dirty="0"/>
              <a:t>Population size increases</a:t>
            </a:r>
          </a:p>
          <a:p>
            <a:pPr lvl="2">
              <a:defRPr/>
            </a:pPr>
            <a:r>
              <a:rPr lang="en-US" sz="3400" dirty="0"/>
              <a:t>Shorter birthing intervals for farmers (2 </a:t>
            </a:r>
            <a:r>
              <a:rPr lang="en-US" sz="3400" dirty="0" err="1"/>
              <a:t>yrs</a:t>
            </a:r>
            <a:r>
              <a:rPr lang="en-US" sz="3400" dirty="0"/>
              <a:t>) vs. hunter-gathers (4yrs)</a:t>
            </a:r>
          </a:p>
          <a:p>
            <a:pPr lvl="2">
              <a:defRPr/>
            </a:pPr>
            <a:r>
              <a:rPr lang="en-US" sz="3400" dirty="0"/>
              <a:t>Settlements and homes were established: no longer nomadic</a:t>
            </a:r>
          </a:p>
          <a:p>
            <a:pPr>
              <a:defRPr/>
            </a:pPr>
            <a:r>
              <a:rPr lang="en-US" sz="4200" dirty="0"/>
              <a:t>Beasts of Burden</a:t>
            </a:r>
          </a:p>
          <a:p>
            <a:pPr lvl="1">
              <a:defRPr/>
            </a:pPr>
            <a:r>
              <a:rPr lang="en-US" sz="3800" dirty="0"/>
              <a:t>Animals used to drive plows and carry loads</a:t>
            </a:r>
          </a:p>
          <a:p>
            <a:pPr lvl="2">
              <a:defRPr/>
            </a:pPr>
            <a:r>
              <a:rPr lang="en-US" sz="3400" dirty="0"/>
              <a:t>Replaces need for human labor and creates the potential for even more food to be produced</a:t>
            </a:r>
          </a:p>
          <a:p>
            <a:pPr>
              <a:defRPr/>
            </a:pPr>
            <a:r>
              <a:rPr lang="en-US" sz="4200" dirty="0"/>
              <a:t>Specialization/divisions of labor</a:t>
            </a:r>
          </a:p>
          <a:p>
            <a:pPr lvl="1">
              <a:defRPr/>
            </a:pPr>
            <a:r>
              <a:rPr lang="en-US" sz="3800" dirty="0"/>
              <a:t>Food production became a specialized task; allows others to concentrate on improving technology and inventing</a:t>
            </a:r>
          </a:p>
          <a:p>
            <a:pPr marL="400050" lvl="2" indent="0">
              <a:lnSpc>
                <a:spcPct val="100000"/>
              </a:lnSpc>
              <a:spcBef>
                <a:spcPct val="20000"/>
              </a:spcBef>
              <a:buNone/>
              <a:defRPr/>
            </a:pPr>
            <a:endParaRPr lang="en-US" dirty="0">
              <a:solidFill>
                <a:prstClr val="black"/>
              </a:solidFill>
            </a:endParaRPr>
          </a:p>
          <a:p>
            <a:pPr marL="342900" lvl="0" indent="-342900">
              <a:lnSpc>
                <a:spcPct val="100000"/>
              </a:lnSpc>
              <a:spcBef>
                <a:spcPct val="20000"/>
              </a:spcBef>
              <a:defRPr/>
            </a:pPr>
            <a:r>
              <a:rPr lang="en-US" sz="4200" dirty="0">
                <a:solidFill>
                  <a:prstClr val="black"/>
                </a:solidFill>
              </a:rPr>
              <a:t>Literacy (reading and writing)</a:t>
            </a:r>
          </a:p>
          <a:p>
            <a:pPr marL="800100" lvl="1" indent="-342900">
              <a:lnSpc>
                <a:spcPct val="100000"/>
              </a:lnSpc>
              <a:spcBef>
                <a:spcPct val="20000"/>
              </a:spcBef>
              <a:defRPr/>
            </a:pPr>
            <a:r>
              <a:rPr lang="en-US" sz="3800" dirty="0">
                <a:solidFill>
                  <a:prstClr val="black"/>
                </a:solidFill>
              </a:rPr>
              <a:t>Invented, independently, twice</a:t>
            </a:r>
          </a:p>
          <a:p>
            <a:pPr lvl="2">
              <a:lnSpc>
                <a:spcPct val="100000"/>
              </a:lnSpc>
              <a:spcBef>
                <a:spcPct val="20000"/>
              </a:spcBef>
              <a:defRPr/>
            </a:pPr>
            <a:r>
              <a:rPr lang="en-US" sz="3400" dirty="0">
                <a:solidFill>
                  <a:prstClr val="black"/>
                </a:solidFill>
              </a:rPr>
              <a:t>Cuneiform in Ancient Iraq, 5k </a:t>
            </a:r>
            <a:r>
              <a:rPr lang="en-US" sz="3400" dirty="0" err="1">
                <a:solidFill>
                  <a:prstClr val="black"/>
                </a:solidFill>
              </a:rPr>
              <a:t>b.p</a:t>
            </a:r>
            <a:r>
              <a:rPr lang="en-US" sz="3400" dirty="0">
                <a:solidFill>
                  <a:prstClr val="black"/>
                </a:solidFill>
              </a:rPr>
              <a:t>.</a:t>
            </a:r>
          </a:p>
          <a:p>
            <a:pPr lvl="3">
              <a:lnSpc>
                <a:spcPct val="100000"/>
              </a:lnSpc>
              <a:spcBef>
                <a:spcPct val="20000"/>
              </a:spcBef>
              <a:defRPr/>
            </a:pPr>
            <a:r>
              <a:rPr lang="en-US" sz="3400" dirty="0">
                <a:solidFill>
                  <a:prstClr val="black"/>
                </a:solidFill>
              </a:rPr>
              <a:t>responsible for all other forms of writing on the Eurasian continent, from Chinese characters to Egyptian hieroglyphics </a:t>
            </a:r>
          </a:p>
          <a:p>
            <a:pPr lvl="2">
              <a:lnSpc>
                <a:spcPct val="100000"/>
              </a:lnSpc>
              <a:spcBef>
                <a:spcPct val="20000"/>
              </a:spcBef>
              <a:defRPr/>
            </a:pPr>
            <a:r>
              <a:rPr lang="en-US" sz="3400" dirty="0">
                <a:solidFill>
                  <a:prstClr val="black"/>
                </a:solidFill>
              </a:rPr>
              <a:t>Glyphs in Ancient Mexico, 2.6k </a:t>
            </a:r>
            <a:r>
              <a:rPr lang="en-US" sz="3400" dirty="0" err="1">
                <a:solidFill>
                  <a:prstClr val="black"/>
                </a:solidFill>
              </a:rPr>
              <a:t>b.p</a:t>
            </a:r>
            <a:r>
              <a:rPr lang="en-US" sz="3400" dirty="0">
                <a:solidFill>
                  <a:prstClr val="black"/>
                </a:solidFill>
              </a:rPr>
              <a:t>.</a:t>
            </a:r>
          </a:p>
          <a:p>
            <a:pPr lvl="3">
              <a:lnSpc>
                <a:spcPct val="100000"/>
              </a:lnSpc>
              <a:spcBef>
                <a:spcPct val="20000"/>
              </a:spcBef>
              <a:defRPr/>
            </a:pPr>
            <a:r>
              <a:rPr lang="en-US" sz="3400" dirty="0">
                <a:solidFill>
                  <a:prstClr val="black"/>
                </a:solidFill>
              </a:rPr>
              <a:t>Writing system of the Maya</a:t>
            </a:r>
          </a:p>
        </p:txBody>
      </p:sp>
      <p:sp>
        <p:nvSpPr>
          <p:cNvPr id="7" name="Text Placeholder 6">
            <a:extLst>
              <a:ext uri="{FF2B5EF4-FFF2-40B4-BE49-F238E27FC236}">
                <a16:creationId xmlns:a16="http://schemas.microsoft.com/office/drawing/2014/main" id="{8AABDAFA-5297-407A-A2BF-CEE26E59FAC0}"/>
              </a:ext>
            </a:extLst>
          </p:cNvPr>
          <p:cNvSpPr>
            <a:spLocks noGrp="1"/>
          </p:cNvSpPr>
          <p:nvPr>
            <p:ph type="body" sz="quarter" idx="3"/>
          </p:nvPr>
        </p:nvSpPr>
        <p:spPr>
          <a:xfrm>
            <a:off x="6590506" y="513195"/>
            <a:ext cx="5183188" cy="330868"/>
          </a:xfrm>
        </p:spPr>
        <p:txBody>
          <a:bodyPr>
            <a:normAutofit fontScale="92500" lnSpcReduction="20000"/>
          </a:bodyPr>
          <a:lstStyle/>
          <a:p>
            <a:pPr algn="ctr"/>
            <a:r>
              <a:rPr lang="en-US" sz="2200" dirty="0"/>
              <a:t>Costs</a:t>
            </a:r>
          </a:p>
        </p:txBody>
      </p:sp>
      <p:sp>
        <p:nvSpPr>
          <p:cNvPr id="8" name="Content Placeholder 7">
            <a:extLst>
              <a:ext uri="{FF2B5EF4-FFF2-40B4-BE49-F238E27FC236}">
                <a16:creationId xmlns:a16="http://schemas.microsoft.com/office/drawing/2014/main" id="{DA1E7B56-C930-4A93-8797-7224E26D2569}"/>
              </a:ext>
            </a:extLst>
          </p:cNvPr>
          <p:cNvSpPr>
            <a:spLocks noGrp="1"/>
          </p:cNvSpPr>
          <p:nvPr>
            <p:ph sz="quarter" idx="4"/>
          </p:nvPr>
        </p:nvSpPr>
        <p:spPr>
          <a:xfrm>
            <a:off x="5950634" y="844062"/>
            <a:ext cx="6241366" cy="6013938"/>
          </a:xfrm>
        </p:spPr>
        <p:txBody>
          <a:bodyPr>
            <a:normAutofit/>
          </a:bodyPr>
          <a:lstStyle/>
          <a:p>
            <a:pPr marL="342900" lvl="0" indent="-342900">
              <a:lnSpc>
                <a:spcPct val="100000"/>
              </a:lnSpc>
              <a:spcBef>
                <a:spcPct val="20000"/>
              </a:spcBef>
              <a:defRPr/>
            </a:pPr>
            <a:r>
              <a:rPr lang="en-US" sz="2000" dirty="0">
                <a:solidFill>
                  <a:prstClr val="black"/>
                </a:solidFill>
              </a:rPr>
              <a:t>Health and disease </a:t>
            </a:r>
            <a:r>
              <a:rPr lang="en-US" sz="2000" dirty="0">
                <a:solidFill>
                  <a:prstClr val="black"/>
                </a:solidFill>
                <a:hlinkClick r:id="rId6"/>
              </a:rPr>
              <a:t>(see link)</a:t>
            </a:r>
            <a:endParaRPr lang="en-US" sz="2000" dirty="0">
              <a:solidFill>
                <a:prstClr val="black"/>
              </a:solidFill>
            </a:endParaRPr>
          </a:p>
          <a:p>
            <a:pPr marL="800100" lvl="1" indent="-342900">
              <a:lnSpc>
                <a:spcPct val="100000"/>
              </a:lnSpc>
              <a:spcBef>
                <a:spcPct val="20000"/>
              </a:spcBef>
              <a:defRPr/>
            </a:pPr>
            <a:r>
              <a:rPr lang="en-US" sz="1800" dirty="0">
                <a:solidFill>
                  <a:prstClr val="black"/>
                </a:solidFill>
              </a:rPr>
              <a:t>The farming of livestock (cows, sheep, pigs, ducks, chickens) allowed for the transfer of the flu, measles, small pox from animals to humans</a:t>
            </a:r>
          </a:p>
          <a:p>
            <a:pPr marL="1257300" lvl="2" indent="-342900">
              <a:lnSpc>
                <a:spcPct val="100000"/>
              </a:lnSpc>
              <a:spcBef>
                <a:spcPct val="20000"/>
              </a:spcBef>
              <a:defRPr/>
            </a:pPr>
            <a:r>
              <a:rPr lang="en-US" sz="1600" dirty="0">
                <a:solidFill>
                  <a:prstClr val="black"/>
                </a:solidFill>
              </a:rPr>
              <a:t>Resistance builds up after many generations of working with livestock</a:t>
            </a:r>
          </a:p>
          <a:p>
            <a:pPr marL="342900" lvl="0" indent="-342900">
              <a:lnSpc>
                <a:spcPct val="100000"/>
              </a:lnSpc>
              <a:spcBef>
                <a:spcPct val="20000"/>
              </a:spcBef>
            </a:pPr>
            <a:r>
              <a:rPr lang="en-US" sz="2000" dirty="0">
                <a:solidFill>
                  <a:prstClr val="black"/>
                </a:solidFill>
              </a:rPr>
              <a:t>Slavery</a:t>
            </a:r>
          </a:p>
          <a:p>
            <a:pPr marL="800100" lvl="1" indent="-342900">
              <a:lnSpc>
                <a:spcPct val="100000"/>
              </a:lnSpc>
              <a:spcBef>
                <a:spcPct val="20000"/>
              </a:spcBef>
            </a:pPr>
            <a:r>
              <a:rPr lang="en-US" sz="1800" dirty="0">
                <a:solidFill>
                  <a:prstClr val="black"/>
                </a:solidFill>
              </a:rPr>
              <a:t>Emerged in every society large enough to subjugate smaller neighboring populations  </a:t>
            </a:r>
          </a:p>
          <a:p>
            <a:pPr marL="1257300" lvl="2" indent="-342900">
              <a:lnSpc>
                <a:spcPct val="100000"/>
              </a:lnSpc>
              <a:spcBef>
                <a:spcPct val="20000"/>
              </a:spcBef>
            </a:pPr>
            <a:r>
              <a:rPr lang="en-US" sz="1600" dirty="0">
                <a:solidFill>
                  <a:prstClr val="black"/>
                </a:solidFill>
              </a:rPr>
              <a:t>Humans used as additional beasts of burden</a:t>
            </a:r>
          </a:p>
          <a:p>
            <a:pPr marL="1257300" lvl="2" indent="-342900">
              <a:lnSpc>
                <a:spcPct val="100000"/>
              </a:lnSpc>
              <a:spcBef>
                <a:spcPct val="20000"/>
              </a:spcBef>
            </a:pPr>
            <a:r>
              <a:rPr lang="en-US" sz="1600" dirty="0">
                <a:solidFill>
                  <a:prstClr val="black"/>
                </a:solidFill>
              </a:rPr>
              <a:t>Over 1/3 of the populations of ancient Greece and Rome were slaves</a:t>
            </a:r>
          </a:p>
          <a:p>
            <a:pPr marL="342900" indent="-342900">
              <a:lnSpc>
                <a:spcPct val="100000"/>
              </a:lnSpc>
              <a:spcBef>
                <a:spcPct val="20000"/>
              </a:spcBef>
            </a:pPr>
            <a:r>
              <a:rPr lang="en-US" sz="2000" dirty="0">
                <a:solidFill>
                  <a:prstClr val="black"/>
                </a:solidFill>
              </a:rPr>
              <a:t>Warfare</a:t>
            </a:r>
          </a:p>
          <a:p>
            <a:pPr marL="800100" lvl="1" indent="-342900">
              <a:lnSpc>
                <a:spcPct val="100000"/>
              </a:lnSpc>
              <a:spcBef>
                <a:spcPct val="20000"/>
              </a:spcBef>
            </a:pPr>
            <a:r>
              <a:rPr lang="en-US" sz="1800" dirty="0">
                <a:solidFill>
                  <a:prstClr val="black"/>
                </a:solidFill>
              </a:rPr>
              <a:t>Specialization of a warrior class</a:t>
            </a:r>
          </a:p>
          <a:p>
            <a:pPr marL="1257300" lvl="2" indent="-342900">
              <a:lnSpc>
                <a:spcPct val="100000"/>
              </a:lnSpc>
              <a:spcBef>
                <a:spcPct val="20000"/>
              </a:spcBef>
            </a:pPr>
            <a:r>
              <a:rPr lang="en-US" sz="1600" dirty="0">
                <a:solidFill>
                  <a:prstClr val="black"/>
                </a:solidFill>
              </a:rPr>
              <a:t>Governments now able to project power and achieve unprecedented death tolls</a:t>
            </a:r>
          </a:p>
          <a:p>
            <a:pPr marL="342900" indent="-342900">
              <a:lnSpc>
                <a:spcPct val="100000"/>
              </a:lnSpc>
              <a:spcBef>
                <a:spcPct val="20000"/>
              </a:spcBef>
            </a:pPr>
            <a:r>
              <a:rPr lang="en-US" sz="2000" dirty="0">
                <a:solidFill>
                  <a:prstClr val="black"/>
                </a:solidFill>
              </a:rPr>
              <a:t>Environmental degradation</a:t>
            </a:r>
          </a:p>
          <a:p>
            <a:pPr marL="800100" lvl="1" indent="-342900">
              <a:lnSpc>
                <a:spcPct val="100000"/>
              </a:lnSpc>
              <a:spcBef>
                <a:spcPct val="20000"/>
              </a:spcBef>
            </a:pPr>
            <a:r>
              <a:rPr lang="en-US" sz="1600" dirty="0">
                <a:solidFill>
                  <a:prstClr val="black"/>
                </a:solidFill>
              </a:rPr>
              <a:t>Global warming and species loss</a:t>
            </a:r>
          </a:p>
          <a:p>
            <a:endParaRPr lang="en-US" dirty="0"/>
          </a:p>
        </p:txBody>
      </p:sp>
      <p:pic>
        <p:nvPicPr>
          <p:cNvPr id="10" name="Audio 9">
            <a:hlinkClick r:id="" action="ppaction://media"/>
            <a:extLst>
              <a:ext uri="{FF2B5EF4-FFF2-40B4-BE49-F238E27FC236}">
                <a16:creationId xmlns:a16="http://schemas.microsoft.com/office/drawing/2014/main" id="{261E30EA-6266-47AB-A5EF-3EC62DF9E855}"/>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166388822"/>
      </p:ext>
    </p:extLst>
  </p:cSld>
  <p:clrMapOvr>
    <a:masterClrMapping/>
  </p:clrMapOvr>
  <mc:AlternateContent xmlns:mc="http://schemas.openxmlformats.org/markup-compatibility/2006" xmlns:p14="http://schemas.microsoft.com/office/powerpoint/2010/main">
    <mc:Choice Requires="p14">
      <p:transition spd="slow" p14:dur="2000" advTm="274037"/>
    </mc:Choice>
    <mc:Fallback xmlns="">
      <p:transition spd="slow" advTm="2740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4" end="4"/>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8">
                                            <p:txEl>
                                              <p:pRg st="3" end="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
                                            <p:txEl>
                                              <p:pRg st="4" end="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8">
                                            <p:txEl>
                                              <p:pRg st="5" end="5"/>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
                                            <p:txEl>
                                              <p:pRg st="7" end="7"/>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8">
                                            <p:txEl>
                                              <p:pRg st="7" end="7"/>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8">
                                            <p:txEl>
                                              <p:pRg st="8" end="8"/>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6">
                                            <p:txEl>
                                              <p:pRg st="10" end="10"/>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6">
                                            <p:txEl>
                                              <p:pRg st="12" end="12"/>
                                            </p:txEl>
                                          </p:spTgt>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6">
                                            <p:txEl>
                                              <p:pRg st="14" end="14"/>
                                            </p:txEl>
                                          </p:spTgt>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8">
                                            <p:txEl>
                                              <p:pRg st="10" end="10"/>
                                            </p:txEl>
                                          </p:spTgt>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3" fill="hold" display="0">
                  <p:stCondLst>
                    <p:cond delay="indefinite"/>
                  </p:stCondLst>
                  <p:endCondLst>
                    <p:cond evt="onStopAudio" delay="0">
                      <p:tgtEl>
                        <p:sldTgt/>
                      </p:tgtEl>
                    </p:cond>
                  </p:endCondLst>
                </p:cTn>
                <p:tgtEl>
                  <p:spTgt spid="10"/>
                </p:tgtEl>
              </p:cMediaNode>
            </p:audio>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6B6144B-40D3-4565-B9AE-3437A88865FD}"/>
              </a:ext>
            </a:extLst>
          </p:cNvPr>
          <p:cNvSpPr>
            <a:spLocks noGrp="1"/>
          </p:cNvSpPr>
          <p:nvPr>
            <p:ph type="title"/>
          </p:nvPr>
        </p:nvSpPr>
        <p:spPr>
          <a:xfrm>
            <a:off x="838199" y="365126"/>
            <a:ext cx="10908323" cy="352326"/>
          </a:xfrm>
        </p:spPr>
        <p:txBody>
          <a:bodyPr>
            <a:normAutofit fontScale="90000"/>
          </a:bodyPr>
          <a:lstStyle/>
          <a:p>
            <a:pPr algn="ctr"/>
            <a:r>
              <a:rPr lang="en-US" sz="3200" dirty="0"/>
              <a:t>Guns, Germs, and Steel (Documentary) </a:t>
            </a:r>
            <a:r>
              <a:rPr lang="en-US" sz="3200" dirty="0">
                <a:hlinkClick r:id="rId5"/>
              </a:rPr>
              <a:t>(see link)</a:t>
            </a:r>
            <a:r>
              <a:rPr lang="en-US" sz="3200" dirty="0"/>
              <a:t> </a:t>
            </a:r>
          </a:p>
        </p:txBody>
      </p:sp>
      <p:sp>
        <p:nvSpPr>
          <p:cNvPr id="8" name="Content Placeholder 7">
            <a:extLst>
              <a:ext uri="{FF2B5EF4-FFF2-40B4-BE49-F238E27FC236}">
                <a16:creationId xmlns:a16="http://schemas.microsoft.com/office/drawing/2014/main" id="{50337991-C8BC-482F-A6BF-126535A20D26}"/>
              </a:ext>
            </a:extLst>
          </p:cNvPr>
          <p:cNvSpPr>
            <a:spLocks noGrp="1"/>
          </p:cNvSpPr>
          <p:nvPr>
            <p:ph sz="half" idx="1"/>
          </p:nvPr>
        </p:nvSpPr>
        <p:spPr>
          <a:xfrm>
            <a:off x="98475" y="858128"/>
            <a:ext cx="6396110" cy="5999871"/>
          </a:xfrm>
        </p:spPr>
        <p:txBody>
          <a:bodyPr>
            <a:normAutofit lnSpcReduction="10000"/>
          </a:bodyPr>
          <a:lstStyle/>
          <a:p>
            <a:r>
              <a:rPr lang="en-US" dirty="0">
                <a:solidFill>
                  <a:srgbClr val="C00000"/>
                </a:solidFill>
              </a:rPr>
              <a:t>Short-answer essay 8: </a:t>
            </a:r>
            <a:r>
              <a:rPr lang="en-US" dirty="0"/>
              <a:t>Many scholars consider Diamond’s explanation of global inequality as simplistic, ignoring the role of culture (e.g., politics and religion--</a:t>
            </a:r>
            <a:r>
              <a:rPr lang="en-US" dirty="0">
                <a:hlinkClick r:id="rId5"/>
              </a:rPr>
              <a:t>see link)</a:t>
            </a:r>
            <a:r>
              <a:rPr lang="en-US" dirty="0"/>
              <a:t>. Are there not countries in the world that are either rich or poor for reasons that cannot simply be traced back to differences in natural resources? Consider, for example, countries in Africa that have natural resources, such as oil and minerals, but remain poor. What do you make of this resource conundrum?</a:t>
            </a:r>
          </a:p>
          <a:p>
            <a:pPr lvl="1"/>
            <a:r>
              <a:rPr lang="en-US" dirty="0"/>
              <a:t>Post your answer on Moodle [150-250 words]</a:t>
            </a:r>
          </a:p>
          <a:p>
            <a:pPr lvl="1"/>
            <a:r>
              <a:rPr lang="en-US" dirty="0"/>
              <a:t>Respond to a post that you think is especially interesting and say why [50 to 100 words]</a:t>
            </a:r>
          </a:p>
          <a:p>
            <a:endParaRPr lang="en-US" dirty="0">
              <a:solidFill>
                <a:srgbClr val="C00000"/>
              </a:solidFill>
            </a:endParaRPr>
          </a:p>
        </p:txBody>
      </p:sp>
      <p:pic>
        <p:nvPicPr>
          <p:cNvPr id="12" name="Content Placeholder 11">
            <a:extLst>
              <a:ext uri="{FF2B5EF4-FFF2-40B4-BE49-F238E27FC236}">
                <a16:creationId xmlns:a16="http://schemas.microsoft.com/office/drawing/2014/main" id="{96931A2F-DD2A-4912-979F-97EA0D518D74}"/>
              </a:ext>
            </a:extLst>
          </p:cNvPr>
          <p:cNvPicPr>
            <a:picLocks noGrp="1" noChangeAspect="1"/>
          </p:cNvPicPr>
          <p:nvPr>
            <p:ph sz="half" idx="2"/>
          </p:nvPr>
        </p:nvPicPr>
        <p:blipFill>
          <a:blip r:embed="rId6"/>
          <a:stretch>
            <a:fillRect/>
          </a:stretch>
        </p:blipFill>
        <p:spPr>
          <a:xfrm>
            <a:off x="6494584" y="858127"/>
            <a:ext cx="5697416" cy="5852161"/>
          </a:xfrm>
          <a:prstGeom prst="rect">
            <a:avLst/>
          </a:prstGeom>
        </p:spPr>
      </p:pic>
      <p:pic>
        <p:nvPicPr>
          <p:cNvPr id="4" name="Audio 3">
            <a:hlinkClick r:id="" action="ppaction://media"/>
            <a:extLst>
              <a:ext uri="{FF2B5EF4-FFF2-40B4-BE49-F238E27FC236}">
                <a16:creationId xmlns:a16="http://schemas.microsoft.com/office/drawing/2014/main" id="{23D9CEBC-B45D-475C-ADE8-C4DC153DEAC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066059229"/>
      </p:ext>
    </p:extLst>
  </p:cSld>
  <p:clrMapOvr>
    <a:masterClrMapping/>
  </p:clrMapOvr>
  <mc:AlternateContent xmlns:mc="http://schemas.openxmlformats.org/markup-compatibility/2006">
    <mc:Choice xmlns:p14="http://schemas.microsoft.com/office/powerpoint/2010/main" Requires="p14">
      <p:transition spd="slow" p14:dur="2000" advTm="84394"/>
    </mc:Choice>
    <mc:Fallback>
      <p:transition spd="slow" advTm="843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4"/>
                </p:tgtEl>
              </p:cMediaNode>
            </p:audio>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6.4|13.2|6.3|2.1|8.5|25.8|4.9|19.1|10.6|7.7|22.1|14.6|3.5|18.5|5.8|3.7|27.6|19|7.4|15.7"/>
</p:tagLst>
</file>

<file path=ppt/tags/tag2.xml><?xml version="1.0" encoding="utf-8"?>
<p:tagLst xmlns:a="http://schemas.openxmlformats.org/drawingml/2006/main" xmlns:r="http://schemas.openxmlformats.org/officeDocument/2006/relationships" xmlns:p="http://schemas.openxmlformats.org/presentationml/2006/main">
  <p:tag name="TIMING" val="|1.5|17.7|16.1|39.4|6.5|46.8|13.3|3.8|12.3|8.4|15.6|3.8|29|4.6|4|17.3|4.3"/>
</p:tagLst>
</file>

<file path=ppt/tags/tag3.xml><?xml version="1.0" encoding="utf-8"?>
<p:tagLst xmlns:a="http://schemas.openxmlformats.org/drawingml/2006/main" xmlns:r="http://schemas.openxmlformats.org/officeDocument/2006/relationships" xmlns:p="http://schemas.openxmlformats.org/presentationml/2006/main">
  <p:tag name="TIMING" val="|1.2|12.5|11.7|13.1|22.7|6.5|36.2|20.9|18.3|17.5|1.8|18.9|19.3|4.3|13.1|1.5"/>
</p:tagLst>
</file>

<file path=ppt/tags/tag4.xml><?xml version="1.0" encoding="utf-8"?>
<p:tagLst xmlns:a="http://schemas.openxmlformats.org/drawingml/2006/main" xmlns:r="http://schemas.openxmlformats.org/officeDocument/2006/relationships" xmlns:p="http://schemas.openxmlformats.org/presentationml/2006/main">
  <p:tag name="TIMING" val="|0.8|5.6|4.7|20.6|32.2|25.9|39|5.2|7.8|4.2|7.4"/>
</p:tagLst>
</file>

<file path=ppt/tags/tag5.xml><?xml version="1.0" encoding="utf-8"?>
<p:tagLst xmlns:a="http://schemas.openxmlformats.org/drawingml/2006/main" xmlns:r="http://schemas.openxmlformats.org/officeDocument/2006/relationships" xmlns:p="http://schemas.openxmlformats.org/presentationml/2006/main">
  <p:tag name="TIMING" val="|1.1|6.3|1.4|0.7|30.5|31.1|14.1|45|19.9|38|10.5|20.2|15.5"/>
</p:tagLst>
</file>

<file path=ppt/tags/tag6.xml><?xml version="1.0" encoding="utf-8"?>
<p:tagLst xmlns:a="http://schemas.openxmlformats.org/drawingml/2006/main" xmlns:r="http://schemas.openxmlformats.org/officeDocument/2006/relationships" xmlns:p="http://schemas.openxmlformats.org/presentationml/2006/main">
  <p:tag name="TIMING" val="|1.6|3.9|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5975</TotalTime>
  <Words>878</Words>
  <Application>Microsoft Office PowerPoint</Application>
  <PresentationFormat>Widescreen</PresentationFormat>
  <Paragraphs>106</Paragraphs>
  <Slides>7</Slides>
  <Notes>0</Notes>
  <HiddenSlides>0</HiddenSlides>
  <MMClips>7</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SOC 218  Lecture 6-chapters 10 &amp; 11</vt:lpstr>
      <vt:lpstr>Anatomically Modern Humans and Behavioral Modernity</vt:lpstr>
      <vt:lpstr>Human Expansion out of Africa (see link)</vt:lpstr>
      <vt:lpstr>First Farmers of the Neolithic </vt:lpstr>
      <vt:lpstr>Farming and its spread</vt:lpstr>
      <vt:lpstr>Cost and Benefits of Farming vs. Forging</vt:lpstr>
      <vt:lpstr>Guns, Germs, and Steel (Documentary) (see link)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Expansion out of Africa</dc:title>
  <dc:creator>Patrick Seffrin</dc:creator>
  <cp:lastModifiedBy>Patrick Seffrin</cp:lastModifiedBy>
  <cp:revision>52</cp:revision>
  <dcterms:created xsi:type="dcterms:W3CDTF">2017-06-29T18:06:29Z</dcterms:created>
  <dcterms:modified xsi:type="dcterms:W3CDTF">2018-03-07T19:49:57Z</dcterms:modified>
</cp:coreProperties>
</file>